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86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DA3C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DA3C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DA3C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4DA3C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72795" y="6356603"/>
            <a:ext cx="1214615" cy="2819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81422" y="511483"/>
            <a:ext cx="6704965" cy="624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4DA3CA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43158" y="1438753"/>
            <a:ext cx="9505683" cy="441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556240" y="6487901"/>
            <a:ext cx="1480184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rgbClr val="7E7E7E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‹#›</a:t>
            </a:fld>
            <a:endParaRPr sz="1800" baseline="2314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usarmy.jbsa.imcom-hq.mbx.g1-aces@mail.mil" TargetMode="External"/><Relationship Id="rId2" Type="http://schemas.openxmlformats.org/officeDocument/2006/relationships/hyperlink" Target="https://home.army.mil/imcom/index.php/customers/career-skills-progra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FPC.DP3SA.SkillbridgeWorkflow@us.af.mil" TargetMode="External"/><Relationship Id="rId5" Type="http://schemas.openxmlformats.org/officeDocument/2006/relationships/hyperlink" Target="https://afvec.us.af.mil/afvec/skillbridge/welcome" TargetMode="External"/><Relationship Id="rId4" Type="http://schemas.openxmlformats.org/officeDocument/2006/relationships/hyperlink" Target="https://dodskillbridge.usalearning.gov/industry-employers.htm?tab=3&amp;tab-3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odskillbridge.usalearning.gov/docs/toolkit/03_DoD_SkillBridge_Competency_Matrix.xlsx" TargetMode="External"/><Relationship Id="rId2" Type="http://schemas.openxmlformats.org/officeDocument/2006/relationships/hyperlink" Target="https://dodskillbridge.usalearning.gov/docs/toolkit/02_DoD_SkillBridge_Training_Plan_20-Jan-21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odskillbridge.usalearning.gov/docs/toolkit/01_DoD_SkillBridge_OARPi.xlsx" TargetMode="External"/><Relationship Id="rId2" Type="http://schemas.openxmlformats.org/officeDocument/2006/relationships/hyperlink" Target="https://dodskillbridge.usalearning.gov/docs/toolkit/04_DoD_SkillBridge_Job%20Description_Templat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dskillbridge.usalearning.gov/docs/DoD-SkillBridge-Industry-Partner-questionnaire-2020Mar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0"/>
                </a:moveTo>
                <a:lnTo>
                  <a:pt x="0" y="0"/>
                </a:lnTo>
                <a:lnTo>
                  <a:pt x="0" y="6858000"/>
                </a:lnTo>
                <a:lnTo>
                  <a:pt x="12192000" y="6858000"/>
                </a:lnTo>
                <a:lnTo>
                  <a:pt x="12192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0831" y="4532376"/>
            <a:ext cx="3195955" cy="0"/>
          </a:xfrm>
          <a:custGeom>
            <a:avLst/>
            <a:gdLst/>
            <a:ahLst/>
            <a:cxnLst/>
            <a:rect l="l" t="t" r="r" b="b"/>
            <a:pathLst>
              <a:path w="3195954">
                <a:moveTo>
                  <a:pt x="0" y="0"/>
                </a:moveTo>
                <a:lnTo>
                  <a:pt x="3195485" y="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3505" y="3895338"/>
            <a:ext cx="264160" cy="349250"/>
          </a:xfrm>
          <a:custGeom>
            <a:avLst/>
            <a:gdLst/>
            <a:ahLst/>
            <a:cxnLst/>
            <a:rect l="l" t="t" r="r" b="b"/>
            <a:pathLst>
              <a:path w="264159" h="349250">
                <a:moveTo>
                  <a:pt x="93814" y="0"/>
                </a:moveTo>
                <a:lnTo>
                  <a:pt x="0" y="0"/>
                </a:lnTo>
                <a:lnTo>
                  <a:pt x="0" y="348995"/>
                </a:lnTo>
                <a:lnTo>
                  <a:pt x="83121" y="348995"/>
                </a:lnTo>
                <a:lnTo>
                  <a:pt x="124837" y="346189"/>
                </a:lnTo>
                <a:lnTo>
                  <a:pt x="161189" y="337764"/>
                </a:lnTo>
                <a:lnTo>
                  <a:pt x="183720" y="327545"/>
                </a:lnTo>
                <a:lnTo>
                  <a:pt x="24206" y="327545"/>
                </a:lnTo>
                <a:lnTo>
                  <a:pt x="24206" y="21462"/>
                </a:lnTo>
                <a:lnTo>
                  <a:pt x="189521" y="21462"/>
                </a:lnTo>
                <a:lnTo>
                  <a:pt x="167008" y="10921"/>
                </a:lnTo>
                <a:lnTo>
                  <a:pt x="132889" y="2730"/>
                </a:lnTo>
                <a:lnTo>
                  <a:pt x="93814" y="0"/>
                </a:lnTo>
                <a:close/>
              </a:path>
              <a:path w="264159" h="349250">
                <a:moveTo>
                  <a:pt x="189521" y="21462"/>
                </a:moveTo>
                <a:lnTo>
                  <a:pt x="88163" y="21462"/>
                </a:lnTo>
                <a:lnTo>
                  <a:pt x="122631" y="23829"/>
                </a:lnTo>
                <a:lnTo>
                  <a:pt x="152668" y="30930"/>
                </a:lnTo>
                <a:lnTo>
                  <a:pt x="199428" y="59334"/>
                </a:lnTo>
                <a:lnTo>
                  <a:pt x="227831" y="106465"/>
                </a:lnTo>
                <a:lnTo>
                  <a:pt x="237299" y="172123"/>
                </a:lnTo>
                <a:lnTo>
                  <a:pt x="232976" y="219614"/>
                </a:lnTo>
                <a:lnTo>
                  <a:pt x="220006" y="258470"/>
                </a:lnTo>
                <a:lnTo>
                  <a:pt x="168130" y="310277"/>
                </a:lnTo>
                <a:lnTo>
                  <a:pt x="129224" y="323228"/>
                </a:lnTo>
                <a:lnTo>
                  <a:pt x="81673" y="327545"/>
                </a:lnTo>
                <a:lnTo>
                  <a:pt x="183720" y="327545"/>
                </a:lnTo>
                <a:lnTo>
                  <a:pt x="217779" y="304025"/>
                </a:lnTo>
                <a:lnTo>
                  <a:pt x="252174" y="248302"/>
                </a:lnTo>
                <a:lnTo>
                  <a:pt x="263652" y="171157"/>
                </a:lnTo>
                <a:lnTo>
                  <a:pt x="260948" y="131757"/>
                </a:lnTo>
                <a:lnTo>
                  <a:pt x="252831" y="97377"/>
                </a:lnTo>
                <a:lnTo>
                  <a:pt x="239295" y="68016"/>
                </a:lnTo>
                <a:lnTo>
                  <a:pt x="220332" y="43675"/>
                </a:lnTo>
                <a:lnTo>
                  <a:pt x="196159" y="24570"/>
                </a:lnTo>
                <a:lnTo>
                  <a:pt x="189521" y="2146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8511" y="3980688"/>
            <a:ext cx="228600" cy="269875"/>
          </a:xfrm>
          <a:custGeom>
            <a:avLst/>
            <a:gdLst/>
            <a:ahLst/>
            <a:cxnLst/>
            <a:rect l="l" t="t" r="r" b="b"/>
            <a:pathLst>
              <a:path w="228600" h="269875">
                <a:moveTo>
                  <a:pt x="114744" y="0"/>
                </a:moveTo>
                <a:lnTo>
                  <a:pt x="66973" y="8874"/>
                </a:lnTo>
                <a:lnTo>
                  <a:pt x="30632" y="35521"/>
                </a:lnTo>
                <a:lnTo>
                  <a:pt x="7658" y="78028"/>
                </a:lnTo>
                <a:lnTo>
                  <a:pt x="0" y="134632"/>
                </a:lnTo>
                <a:lnTo>
                  <a:pt x="865" y="154239"/>
                </a:lnTo>
                <a:lnTo>
                  <a:pt x="13804" y="205892"/>
                </a:lnTo>
                <a:lnTo>
                  <a:pt x="41288" y="244081"/>
                </a:lnTo>
                <a:lnTo>
                  <a:pt x="81407" y="265610"/>
                </a:lnTo>
                <a:lnTo>
                  <a:pt x="113372" y="269748"/>
                </a:lnTo>
                <a:lnTo>
                  <a:pt x="138879" y="267518"/>
                </a:lnTo>
                <a:lnTo>
                  <a:pt x="161485" y="260824"/>
                </a:lnTo>
                <a:lnTo>
                  <a:pt x="181183" y="249661"/>
                </a:lnTo>
                <a:lnTo>
                  <a:pt x="182769" y="248183"/>
                </a:lnTo>
                <a:lnTo>
                  <a:pt x="114261" y="248183"/>
                </a:lnTo>
                <a:lnTo>
                  <a:pt x="94059" y="246305"/>
                </a:lnTo>
                <a:lnTo>
                  <a:pt x="48094" y="218186"/>
                </a:lnTo>
                <a:lnTo>
                  <a:pt x="30539" y="182267"/>
                </a:lnTo>
                <a:lnTo>
                  <a:pt x="24701" y="134632"/>
                </a:lnTo>
                <a:lnTo>
                  <a:pt x="26150" y="109156"/>
                </a:lnTo>
                <a:lnTo>
                  <a:pt x="37715" y="67349"/>
                </a:lnTo>
                <a:lnTo>
                  <a:pt x="75906" y="28859"/>
                </a:lnTo>
                <a:lnTo>
                  <a:pt x="113779" y="21488"/>
                </a:lnTo>
                <a:lnTo>
                  <a:pt x="182968" y="21488"/>
                </a:lnTo>
                <a:lnTo>
                  <a:pt x="181679" y="20263"/>
                </a:lnTo>
                <a:lnTo>
                  <a:pt x="162237" y="9010"/>
                </a:lnTo>
                <a:lnTo>
                  <a:pt x="139921" y="2253"/>
                </a:lnTo>
                <a:lnTo>
                  <a:pt x="114744" y="0"/>
                </a:lnTo>
                <a:close/>
              </a:path>
              <a:path w="228600" h="269875">
                <a:moveTo>
                  <a:pt x="182968" y="21488"/>
                </a:moveTo>
                <a:lnTo>
                  <a:pt x="113779" y="21488"/>
                </a:lnTo>
                <a:lnTo>
                  <a:pt x="133961" y="23342"/>
                </a:lnTo>
                <a:lnTo>
                  <a:pt x="151757" y="28905"/>
                </a:lnTo>
                <a:lnTo>
                  <a:pt x="190526" y="67481"/>
                </a:lnTo>
                <a:lnTo>
                  <a:pt x="202357" y="109235"/>
                </a:lnTo>
                <a:lnTo>
                  <a:pt x="203835" y="134632"/>
                </a:lnTo>
                <a:lnTo>
                  <a:pt x="202365" y="159951"/>
                </a:lnTo>
                <a:lnTo>
                  <a:pt x="190650" y="201732"/>
                </a:lnTo>
                <a:lnTo>
                  <a:pt x="152190" y="240676"/>
                </a:lnTo>
                <a:lnTo>
                  <a:pt x="114261" y="248183"/>
                </a:lnTo>
                <a:lnTo>
                  <a:pt x="182769" y="248183"/>
                </a:lnTo>
                <a:lnTo>
                  <a:pt x="211369" y="214398"/>
                </a:lnTo>
                <a:lnTo>
                  <a:pt x="226685" y="164708"/>
                </a:lnTo>
                <a:lnTo>
                  <a:pt x="228600" y="134632"/>
                </a:lnTo>
                <a:lnTo>
                  <a:pt x="226698" y="104984"/>
                </a:lnTo>
                <a:lnTo>
                  <a:pt x="220999" y="78660"/>
                </a:lnTo>
                <a:lnTo>
                  <a:pt x="211508" y="55665"/>
                </a:lnTo>
                <a:lnTo>
                  <a:pt x="198234" y="36004"/>
                </a:lnTo>
                <a:lnTo>
                  <a:pt x="182968" y="21488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75232" y="3895338"/>
            <a:ext cx="264160" cy="349250"/>
          </a:xfrm>
          <a:custGeom>
            <a:avLst/>
            <a:gdLst/>
            <a:ahLst/>
            <a:cxnLst/>
            <a:rect l="l" t="t" r="r" b="b"/>
            <a:pathLst>
              <a:path w="264160" h="349250">
                <a:moveTo>
                  <a:pt x="93814" y="0"/>
                </a:moveTo>
                <a:lnTo>
                  <a:pt x="0" y="0"/>
                </a:lnTo>
                <a:lnTo>
                  <a:pt x="0" y="348995"/>
                </a:lnTo>
                <a:lnTo>
                  <a:pt x="83121" y="348995"/>
                </a:lnTo>
                <a:lnTo>
                  <a:pt x="124837" y="346189"/>
                </a:lnTo>
                <a:lnTo>
                  <a:pt x="161189" y="337764"/>
                </a:lnTo>
                <a:lnTo>
                  <a:pt x="183720" y="327545"/>
                </a:lnTo>
                <a:lnTo>
                  <a:pt x="24282" y="327545"/>
                </a:lnTo>
                <a:lnTo>
                  <a:pt x="24282" y="21462"/>
                </a:lnTo>
                <a:lnTo>
                  <a:pt x="189521" y="21462"/>
                </a:lnTo>
                <a:lnTo>
                  <a:pt x="167008" y="10921"/>
                </a:lnTo>
                <a:lnTo>
                  <a:pt x="132889" y="2730"/>
                </a:lnTo>
                <a:lnTo>
                  <a:pt x="93814" y="0"/>
                </a:lnTo>
                <a:close/>
              </a:path>
              <a:path w="264160" h="349250">
                <a:moveTo>
                  <a:pt x="189521" y="21462"/>
                </a:moveTo>
                <a:lnTo>
                  <a:pt x="88163" y="21462"/>
                </a:lnTo>
                <a:lnTo>
                  <a:pt x="122631" y="23829"/>
                </a:lnTo>
                <a:lnTo>
                  <a:pt x="152668" y="30930"/>
                </a:lnTo>
                <a:lnTo>
                  <a:pt x="199428" y="59334"/>
                </a:lnTo>
                <a:lnTo>
                  <a:pt x="227831" y="106465"/>
                </a:lnTo>
                <a:lnTo>
                  <a:pt x="237299" y="172123"/>
                </a:lnTo>
                <a:lnTo>
                  <a:pt x="232976" y="219614"/>
                </a:lnTo>
                <a:lnTo>
                  <a:pt x="220009" y="258470"/>
                </a:lnTo>
                <a:lnTo>
                  <a:pt x="168153" y="310277"/>
                </a:lnTo>
                <a:lnTo>
                  <a:pt x="129268" y="323228"/>
                </a:lnTo>
                <a:lnTo>
                  <a:pt x="81749" y="327545"/>
                </a:lnTo>
                <a:lnTo>
                  <a:pt x="183720" y="327545"/>
                </a:lnTo>
                <a:lnTo>
                  <a:pt x="217779" y="304025"/>
                </a:lnTo>
                <a:lnTo>
                  <a:pt x="252174" y="248302"/>
                </a:lnTo>
                <a:lnTo>
                  <a:pt x="263652" y="171157"/>
                </a:lnTo>
                <a:lnTo>
                  <a:pt x="260948" y="131757"/>
                </a:lnTo>
                <a:lnTo>
                  <a:pt x="252831" y="97377"/>
                </a:lnTo>
                <a:lnTo>
                  <a:pt x="239295" y="68016"/>
                </a:lnTo>
                <a:lnTo>
                  <a:pt x="220332" y="43675"/>
                </a:lnTo>
                <a:lnTo>
                  <a:pt x="196159" y="24570"/>
                </a:lnTo>
                <a:lnTo>
                  <a:pt x="189521" y="2146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15667" y="3890768"/>
            <a:ext cx="222885" cy="360045"/>
          </a:xfrm>
          <a:custGeom>
            <a:avLst/>
            <a:gdLst/>
            <a:ahLst/>
            <a:cxnLst/>
            <a:rect l="l" t="t" r="r" b="b"/>
            <a:pathLst>
              <a:path w="222885" h="360045">
                <a:moveTo>
                  <a:pt x="117983" y="0"/>
                </a:moveTo>
                <a:lnTo>
                  <a:pt x="71186" y="6276"/>
                </a:lnTo>
                <a:lnTo>
                  <a:pt x="35001" y="25107"/>
                </a:lnTo>
                <a:lnTo>
                  <a:pt x="6006" y="73333"/>
                </a:lnTo>
                <a:lnTo>
                  <a:pt x="4076" y="94056"/>
                </a:lnTo>
                <a:lnTo>
                  <a:pt x="5293" y="110899"/>
                </a:lnTo>
                <a:lnTo>
                  <a:pt x="23545" y="153873"/>
                </a:lnTo>
                <a:lnTo>
                  <a:pt x="68560" y="188084"/>
                </a:lnTo>
                <a:lnTo>
                  <a:pt x="111661" y="207148"/>
                </a:lnTo>
                <a:lnTo>
                  <a:pt x="128830" y="215544"/>
                </a:lnTo>
                <a:lnTo>
                  <a:pt x="162426" y="245546"/>
                </a:lnTo>
                <a:lnTo>
                  <a:pt x="166103" y="263677"/>
                </a:lnTo>
                <a:lnTo>
                  <a:pt x="165104" y="274015"/>
                </a:lnTo>
                <a:lnTo>
                  <a:pt x="140959" y="304067"/>
                </a:lnTo>
                <a:lnTo>
                  <a:pt x="100304" y="311327"/>
                </a:lnTo>
                <a:lnTo>
                  <a:pt x="88571" y="310925"/>
                </a:lnTo>
                <a:lnTo>
                  <a:pt x="50533" y="304901"/>
                </a:lnTo>
                <a:lnTo>
                  <a:pt x="12078" y="292510"/>
                </a:lnTo>
                <a:lnTo>
                  <a:pt x="0" y="287197"/>
                </a:lnTo>
                <a:lnTo>
                  <a:pt x="0" y="341274"/>
                </a:lnTo>
                <a:lnTo>
                  <a:pt x="20126" y="349312"/>
                </a:lnTo>
                <a:lnTo>
                  <a:pt x="42919" y="355060"/>
                </a:lnTo>
                <a:lnTo>
                  <a:pt x="68379" y="358512"/>
                </a:lnTo>
                <a:lnTo>
                  <a:pt x="96507" y="359664"/>
                </a:lnTo>
                <a:lnTo>
                  <a:pt x="124378" y="358004"/>
                </a:lnTo>
                <a:lnTo>
                  <a:pt x="170595" y="344726"/>
                </a:lnTo>
                <a:lnTo>
                  <a:pt x="203628" y="318573"/>
                </a:lnTo>
                <a:lnTo>
                  <a:pt x="220406" y="281959"/>
                </a:lnTo>
                <a:lnTo>
                  <a:pt x="222504" y="259880"/>
                </a:lnTo>
                <a:lnTo>
                  <a:pt x="222005" y="248430"/>
                </a:lnTo>
                <a:lnTo>
                  <a:pt x="209520" y="210237"/>
                </a:lnTo>
                <a:lnTo>
                  <a:pt x="177905" y="180325"/>
                </a:lnTo>
                <a:lnTo>
                  <a:pt x="116305" y="150748"/>
                </a:lnTo>
                <a:lnTo>
                  <a:pt x="103222" y="144711"/>
                </a:lnTo>
                <a:lnTo>
                  <a:pt x="69453" y="121155"/>
                </a:lnTo>
                <a:lnTo>
                  <a:pt x="60401" y="102209"/>
                </a:lnTo>
                <a:lnTo>
                  <a:pt x="60401" y="93078"/>
                </a:lnTo>
                <a:lnTo>
                  <a:pt x="82673" y="55833"/>
                </a:lnTo>
                <a:lnTo>
                  <a:pt x="116535" y="49034"/>
                </a:lnTo>
                <a:lnTo>
                  <a:pt x="135331" y="50264"/>
                </a:lnTo>
                <a:lnTo>
                  <a:pt x="155376" y="53951"/>
                </a:lnTo>
                <a:lnTo>
                  <a:pt x="176676" y="60087"/>
                </a:lnTo>
                <a:lnTo>
                  <a:pt x="199237" y="68668"/>
                </a:lnTo>
                <a:lnTo>
                  <a:pt x="217322" y="21996"/>
                </a:lnTo>
                <a:lnTo>
                  <a:pt x="192586" y="12371"/>
                </a:lnTo>
                <a:lnTo>
                  <a:pt x="167781" y="5497"/>
                </a:lnTo>
                <a:lnTo>
                  <a:pt x="142911" y="1374"/>
                </a:lnTo>
                <a:lnTo>
                  <a:pt x="117983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27148" y="3895345"/>
            <a:ext cx="265430" cy="349250"/>
          </a:xfrm>
          <a:custGeom>
            <a:avLst/>
            <a:gdLst/>
            <a:ahLst/>
            <a:cxnLst/>
            <a:rect l="l" t="t" r="r" b="b"/>
            <a:pathLst>
              <a:path w="265430" h="349250">
                <a:moveTo>
                  <a:pt x="261581" y="63"/>
                </a:moveTo>
                <a:lnTo>
                  <a:pt x="196926" y="63"/>
                </a:lnTo>
                <a:lnTo>
                  <a:pt x="103085" y="111544"/>
                </a:lnTo>
                <a:lnTo>
                  <a:pt x="80016" y="138564"/>
                </a:lnTo>
                <a:lnTo>
                  <a:pt x="56794" y="166662"/>
                </a:lnTo>
                <a:lnTo>
                  <a:pt x="56794" y="0"/>
                </a:lnTo>
                <a:lnTo>
                  <a:pt x="0" y="0"/>
                </a:lnTo>
                <a:lnTo>
                  <a:pt x="0" y="348995"/>
                </a:lnTo>
                <a:lnTo>
                  <a:pt x="56794" y="348995"/>
                </a:lnTo>
                <a:lnTo>
                  <a:pt x="56794" y="218401"/>
                </a:lnTo>
                <a:lnTo>
                  <a:pt x="90322" y="190944"/>
                </a:lnTo>
                <a:lnTo>
                  <a:pt x="199351" y="348995"/>
                </a:lnTo>
                <a:lnTo>
                  <a:pt x="265175" y="348995"/>
                </a:lnTo>
                <a:lnTo>
                  <a:pt x="131178" y="153073"/>
                </a:lnTo>
                <a:lnTo>
                  <a:pt x="154116" y="126431"/>
                </a:lnTo>
                <a:lnTo>
                  <a:pt x="261581" y="63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759964" y="3895344"/>
            <a:ext cx="56515" cy="349250"/>
          </a:xfrm>
          <a:custGeom>
            <a:avLst/>
            <a:gdLst/>
            <a:ahLst/>
            <a:cxnLst/>
            <a:rect l="l" t="t" r="r" b="b"/>
            <a:pathLst>
              <a:path w="56514" h="349250">
                <a:moveTo>
                  <a:pt x="56387" y="0"/>
                </a:moveTo>
                <a:lnTo>
                  <a:pt x="0" y="0"/>
                </a:lnTo>
                <a:lnTo>
                  <a:pt x="0" y="348995"/>
                </a:lnTo>
                <a:lnTo>
                  <a:pt x="56387" y="348995"/>
                </a:lnTo>
                <a:lnTo>
                  <a:pt x="56387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29712" y="3895102"/>
            <a:ext cx="204470" cy="349250"/>
          </a:xfrm>
          <a:custGeom>
            <a:avLst/>
            <a:gdLst/>
            <a:ahLst/>
            <a:cxnLst/>
            <a:rect l="l" t="t" r="r" b="b"/>
            <a:pathLst>
              <a:path w="204469" h="349250">
                <a:moveTo>
                  <a:pt x="204216" y="299720"/>
                </a:moveTo>
                <a:lnTo>
                  <a:pt x="56896" y="299720"/>
                </a:lnTo>
                <a:lnTo>
                  <a:pt x="56896" y="0"/>
                </a:lnTo>
                <a:lnTo>
                  <a:pt x="0" y="0"/>
                </a:lnTo>
                <a:lnTo>
                  <a:pt x="0" y="299720"/>
                </a:lnTo>
                <a:lnTo>
                  <a:pt x="0" y="349250"/>
                </a:lnTo>
                <a:lnTo>
                  <a:pt x="204216" y="349250"/>
                </a:lnTo>
                <a:lnTo>
                  <a:pt x="204216" y="29972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15284" y="3895102"/>
            <a:ext cx="203200" cy="349250"/>
          </a:xfrm>
          <a:custGeom>
            <a:avLst/>
            <a:gdLst/>
            <a:ahLst/>
            <a:cxnLst/>
            <a:rect l="l" t="t" r="r" b="b"/>
            <a:pathLst>
              <a:path w="203200" h="349250">
                <a:moveTo>
                  <a:pt x="202692" y="299720"/>
                </a:moveTo>
                <a:lnTo>
                  <a:pt x="56476" y="299720"/>
                </a:lnTo>
                <a:lnTo>
                  <a:pt x="56476" y="0"/>
                </a:lnTo>
                <a:lnTo>
                  <a:pt x="0" y="0"/>
                </a:lnTo>
                <a:lnTo>
                  <a:pt x="0" y="299720"/>
                </a:lnTo>
                <a:lnTo>
                  <a:pt x="0" y="349250"/>
                </a:lnTo>
                <a:lnTo>
                  <a:pt x="202692" y="349250"/>
                </a:lnTo>
                <a:lnTo>
                  <a:pt x="202692" y="29972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800919" y="3895344"/>
            <a:ext cx="248920" cy="350520"/>
          </a:xfrm>
          <a:custGeom>
            <a:avLst/>
            <a:gdLst/>
            <a:ahLst/>
            <a:cxnLst/>
            <a:rect l="l" t="t" r="r" b="b"/>
            <a:pathLst>
              <a:path w="248920" h="350520">
                <a:moveTo>
                  <a:pt x="102768" y="0"/>
                </a:moveTo>
                <a:lnTo>
                  <a:pt x="0" y="0"/>
                </a:lnTo>
                <a:lnTo>
                  <a:pt x="0" y="350519"/>
                </a:lnTo>
                <a:lnTo>
                  <a:pt x="125145" y="350519"/>
                </a:lnTo>
                <a:lnTo>
                  <a:pt x="152570" y="348844"/>
                </a:lnTo>
                <a:lnTo>
                  <a:pt x="197890" y="335469"/>
                </a:lnTo>
                <a:lnTo>
                  <a:pt x="230024" y="309103"/>
                </a:lnTo>
                <a:lnTo>
                  <a:pt x="234082" y="302234"/>
                </a:lnTo>
                <a:lnTo>
                  <a:pt x="56591" y="302234"/>
                </a:lnTo>
                <a:lnTo>
                  <a:pt x="56591" y="191261"/>
                </a:lnTo>
                <a:lnTo>
                  <a:pt x="227956" y="191261"/>
                </a:lnTo>
                <a:lnTo>
                  <a:pt x="221328" y="184915"/>
                </a:lnTo>
                <a:lnTo>
                  <a:pt x="209122" y="177212"/>
                </a:lnTo>
                <a:lnTo>
                  <a:pt x="194505" y="171199"/>
                </a:lnTo>
                <a:lnTo>
                  <a:pt x="177457" y="166877"/>
                </a:lnTo>
                <a:lnTo>
                  <a:pt x="177457" y="164452"/>
                </a:lnTo>
                <a:lnTo>
                  <a:pt x="191263" y="160894"/>
                </a:lnTo>
                <a:lnTo>
                  <a:pt x="203366" y="155428"/>
                </a:lnTo>
                <a:lnTo>
                  <a:pt x="213766" y="148068"/>
                </a:lnTo>
                <a:lnTo>
                  <a:pt x="216861" y="144779"/>
                </a:lnTo>
                <a:lnTo>
                  <a:pt x="56591" y="144779"/>
                </a:lnTo>
                <a:lnTo>
                  <a:pt x="56591" y="47942"/>
                </a:lnTo>
                <a:lnTo>
                  <a:pt x="229866" y="47942"/>
                </a:lnTo>
                <a:lnTo>
                  <a:pt x="220175" y="33209"/>
                </a:lnTo>
                <a:lnTo>
                  <a:pt x="206222" y="21132"/>
                </a:lnTo>
                <a:lnTo>
                  <a:pt x="187791" y="11894"/>
                </a:lnTo>
                <a:lnTo>
                  <a:pt x="164406" y="5289"/>
                </a:lnTo>
                <a:lnTo>
                  <a:pt x="136065" y="1323"/>
                </a:lnTo>
                <a:lnTo>
                  <a:pt x="102768" y="0"/>
                </a:lnTo>
                <a:close/>
              </a:path>
              <a:path w="248920" h="350520">
                <a:moveTo>
                  <a:pt x="227956" y="191261"/>
                </a:moveTo>
                <a:lnTo>
                  <a:pt x="113919" y="191261"/>
                </a:lnTo>
                <a:lnTo>
                  <a:pt x="131561" y="192081"/>
                </a:lnTo>
                <a:lnTo>
                  <a:pt x="146805" y="194544"/>
                </a:lnTo>
                <a:lnTo>
                  <a:pt x="183969" y="221153"/>
                </a:lnTo>
                <a:lnTo>
                  <a:pt x="188607" y="244944"/>
                </a:lnTo>
                <a:lnTo>
                  <a:pt x="187481" y="258804"/>
                </a:lnTo>
                <a:lnTo>
                  <a:pt x="160327" y="294492"/>
                </a:lnTo>
                <a:lnTo>
                  <a:pt x="116814" y="302234"/>
                </a:lnTo>
                <a:lnTo>
                  <a:pt x="234082" y="302234"/>
                </a:lnTo>
                <a:lnTo>
                  <a:pt x="240201" y="291877"/>
                </a:lnTo>
                <a:lnTo>
                  <a:pt x="246310" y="272108"/>
                </a:lnTo>
                <a:lnTo>
                  <a:pt x="248348" y="249796"/>
                </a:lnTo>
                <a:lnTo>
                  <a:pt x="247267" y="233198"/>
                </a:lnTo>
                <a:lnTo>
                  <a:pt x="244030" y="218419"/>
                </a:lnTo>
                <a:lnTo>
                  <a:pt x="238650" y="205456"/>
                </a:lnTo>
                <a:lnTo>
                  <a:pt x="231140" y="194309"/>
                </a:lnTo>
                <a:lnTo>
                  <a:pt x="227956" y="191261"/>
                </a:lnTo>
                <a:close/>
              </a:path>
              <a:path w="248920" h="350520">
                <a:moveTo>
                  <a:pt x="229866" y="47942"/>
                </a:moveTo>
                <a:lnTo>
                  <a:pt x="105664" y="47942"/>
                </a:lnTo>
                <a:lnTo>
                  <a:pt x="123564" y="48630"/>
                </a:lnTo>
                <a:lnTo>
                  <a:pt x="138866" y="50695"/>
                </a:lnTo>
                <a:lnTo>
                  <a:pt x="174945" y="73393"/>
                </a:lnTo>
                <a:lnTo>
                  <a:pt x="179374" y="94691"/>
                </a:lnTo>
                <a:lnTo>
                  <a:pt x="178345" y="107358"/>
                </a:lnTo>
                <a:lnTo>
                  <a:pt x="153626" y="138377"/>
                </a:lnTo>
                <a:lnTo>
                  <a:pt x="111099" y="144779"/>
                </a:lnTo>
                <a:lnTo>
                  <a:pt x="216861" y="144779"/>
                </a:lnTo>
                <a:lnTo>
                  <a:pt x="237108" y="102458"/>
                </a:lnTo>
                <a:lnTo>
                  <a:pt x="238086" y="87769"/>
                </a:lnTo>
                <a:lnTo>
                  <a:pt x="236099" y="66534"/>
                </a:lnTo>
                <a:lnTo>
                  <a:pt x="230131" y="48345"/>
                </a:lnTo>
                <a:lnTo>
                  <a:pt x="229866" y="4794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42819" y="3895346"/>
            <a:ext cx="260985" cy="349250"/>
          </a:xfrm>
          <a:custGeom>
            <a:avLst/>
            <a:gdLst/>
            <a:ahLst/>
            <a:cxnLst/>
            <a:rect l="l" t="t" r="r" b="b"/>
            <a:pathLst>
              <a:path w="260985" h="349250">
                <a:moveTo>
                  <a:pt x="98107" y="0"/>
                </a:moveTo>
                <a:lnTo>
                  <a:pt x="0" y="0"/>
                </a:lnTo>
                <a:lnTo>
                  <a:pt x="0" y="348996"/>
                </a:lnTo>
                <a:lnTo>
                  <a:pt x="56781" y="348996"/>
                </a:lnTo>
                <a:lnTo>
                  <a:pt x="56781" y="209575"/>
                </a:lnTo>
                <a:lnTo>
                  <a:pt x="172036" y="209575"/>
                </a:lnTo>
                <a:lnTo>
                  <a:pt x="162483" y="194538"/>
                </a:lnTo>
                <a:lnTo>
                  <a:pt x="192006" y="178367"/>
                </a:lnTo>
                <a:lnTo>
                  <a:pt x="208225" y="162318"/>
                </a:lnTo>
                <a:lnTo>
                  <a:pt x="56781" y="162318"/>
                </a:lnTo>
                <a:lnTo>
                  <a:pt x="56781" y="48145"/>
                </a:lnTo>
                <a:lnTo>
                  <a:pt x="216738" y="48145"/>
                </a:lnTo>
                <a:lnTo>
                  <a:pt x="211803" y="39593"/>
                </a:lnTo>
                <a:lnTo>
                  <a:pt x="197675" y="25311"/>
                </a:lnTo>
                <a:lnTo>
                  <a:pt x="179344" y="14230"/>
                </a:lnTo>
                <a:lnTo>
                  <a:pt x="156640" y="6321"/>
                </a:lnTo>
                <a:lnTo>
                  <a:pt x="129561" y="1579"/>
                </a:lnTo>
                <a:lnTo>
                  <a:pt x="98107" y="0"/>
                </a:lnTo>
                <a:close/>
              </a:path>
              <a:path w="260985" h="349250">
                <a:moveTo>
                  <a:pt x="172036" y="209575"/>
                </a:moveTo>
                <a:lnTo>
                  <a:pt x="112814" y="209575"/>
                </a:lnTo>
                <a:lnTo>
                  <a:pt x="195948" y="348996"/>
                </a:lnTo>
                <a:lnTo>
                  <a:pt x="260604" y="348996"/>
                </a:lnTo>
                <a:lnTo>
                  <a:pt x="172036" y="209575"/>
                </a:lnTo>
                <a:close/>
              </a:path>
              <a:path w="260985" h="349250">
                <a:moveTo>
                  <a:pt x="216738" y="48145"/>
                </a:moveTo>
                <a:lnTo>
                  <a:pt x="94322" y="48145"/>
                </a:lnTo>
                <a:lnTo>
                  <a:pt x="112455" y="48949"/>
                </a:lnTo>
                <a:lnTo>
                  <a:pt x="128160" y="51363"/>
                </a:lnTo>
                <a:lnTo>
                  <a:pt x="166714" y="78133"/>
                </a:lnTo>
                <a:lnTo>
                  <a:pt x="171526" y="103543"/>
                </a:lnTo>
                <a:lnTo>
                  <a:pt x="170413" y="117231"/>
                </a:lnTo>
                <a:lnTo>
                  <a:pt x="143452" y="153965"/>
                </a:lnTo>
                <a:lnTo>
                  <a:pt x="96253" y="162318"/>
                </a:lnTo>
                <a:lnTo>
                  <a:pt x="208225" y="162318"/>
                </a:lnTo>
                <a:lnTo>
                  <a:pt x="213096" y="157499"/>
                </a:lnTo>
                <a:lnTo>
                  <a:pt x="225752" y="131934"/>
                </a:lnTo>
                <a:lnTo>
                  <a:pt x="229971" y="101676"/>
                </a:lnTo>
                <a:lnTo>
                  <a:pt x="227952" y="77778"/>
                </a:lnTo>
                <a:lnTo>
                  <a:pt x="221895" y="57083"/>
                </a:lnTo>
                <a:lnTo>
                  <a:pt x="216738" y="48145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675632" y="3895344"/>
            <a:ext cx="56515" cy="349250"/>
          </a:xfrm>
          <a:custGeom>
            <a:avLst/>
            <a:gdLst/>
            <a:ahLst/>
            <a:cxnLst/>
            <a:rect l="l" t="t" r="r" b="b"/>
            <a:pathLst>
              <a:path w="56514" h="349250">
                <a:moveTo>
                  <a:pt x="56387" y="0"/>
                </a:moveTo>
                <a:lnTo>
                  <a:pt x="0" y="0"/>
                </a:lnTo>
                <a:lnTo>
                  <a:pt x="0" y="348995"/>
                </a:lnTo>
                <a:lnTo>
                  <a:pt x="56387" y="348995"/>
                </a:lnTo>
                <a:lnTo>
                  <a:pt x="56387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945381" y="3895338"/>
            <a:ext cx="283845" cy="349250"/>
          </a:xfrm>
          <a:custGeom>
            <a:avLst/>
            <a:gdLst/>
            <a:ahLst/>
            <a:cxnLst/>
            <a:rect l="l" t="t" r="r" b="b"/>
            <a:pathLst>
              <a:path w="283845" h="349250">
                <a:moveTo>
                  <a:pt x="107734" y="0"/>
                </a:moveTo>
                <a:lnTo>
                  <a:pt x="0" y="0"/>
                </a:lnTo>
                <a:lnTo>
                  <a:pt x="0" y="348995"/>
                </a:lnTo>
                <a:lnTo>
                  <a:pt x="97485" y="348995"/>
                </a:lnTo>
                <a:lnTo>
                  <a:pt x="139922" y="346138"/>
                </a:lnTo>
                <a:lnTo>
                  <a:pt x="177084" y="337564"/>
                </a:lnTo>
                <a:lnTo>
                  <a:pt x="208961" y="323273"/>
                </a:lnTo>
                <a:lnTo>
                  <a:pt x="235546" y="303263"/>
                </a:lnTo>
                <a:lnTo>
                  <a:pt x="237372" y="301053"/>
                </a:lnTo>
                <a:lnTo>
                  <a:pt x="56908" y="301053"/>
                </a:lnTo>
                <a:lnTo>
                  <a:pt x="56908" y="47739"/>
                </a:lnTo>
                <a:lnTo>
                  <a:pt x="239520" y="47739"/>
                </a:lnTo>
                <a:lnTo>
                  <a:pt x="237210" y="44919"/>
                </a:lnTo>
                <a:lnTo>
                  <a:pt x="211754" y="25267"/>
                </a:lnTo>
                <a:lnTo>
                  <a:pt x="181692" y="11229"/>
                </a:lnTo>
                <a:lnTo>
                  <a:pt x="147020" y="2807"/>
                </a:lnTo>
                <a:lnTo>
                  <a:pt x="107734" y="0"/>
                </a:lnTo>
                <a:close/>
              </a:path>
              <a:path w="283845" h="349250">
                <a:moveTo>
                  <a:pt x="239520" y="47739"/>
                </a:moveTo>
                <a:lnTo>
                  <a:pt x="106286" y="47739"/>
                </a:lnTo>
                <a:lnTo>
                  <a:pt x="157498" y="55577"/>
                </a:lnTo>
                <a:lnTo>
                  <a:pt x="194087" y="79086"/>
                </a:lnTo>
                <a:lnTo>
                  <a:pt x="216046" y="118258"/>
                </a:lnTo>
                <a:lnTo>
                  <a:pt x="223367" y="173088"/>
                </a:lnTo>
                <a:lnTo>
                  <a:pt x="218331" y="219139"/>
                </a:lnTo>
                <a:lnTo>
                  <a:pt x="203222" y="254967"/>
                </a:lnTo>
                <a:lnTo>
                  <a:pt x="178036" y="280566"/>
                </a:lnTo>
                <a:lnTo>
                  <a:pt x="142770" y="295930"/>
                </a:lnTo>
                <a:lnTo>
                  <a:pt x="97421" y="301053"/>
                </a:lnTo>
                <a:lnTo>
                  <a:pt x="237372" y="301053"/>
                </a:lnTo>
                <a:lnTo>
                  <a:pt x="256503" y="277890"/>
                </a:lnTo>
                <a:lnTo>
                  <a:pt x="271478" y="247407"/>
                </a:lnTo>
                <a:lnTo>
                  <a:pt x="280466" y="211825"/>
                </a:lnTo>
                <a:lnTo>
                  <a:pt x="283463" y="171157"/>
                </a:lnTo>
                <a:lnTo>
                  <a:pt x="280569" y="132729"/>
                </a:lnTo>
                <a:lnTo>
                  <a:pt x="271891" y="98880"/>
                </a:lnTo>
                <a:lnTo>
                  <a:pt x="257435" y="69611"/>
                </a:lnTo>
                <a:lnTo>
                  <a:pt x="239520" y="47739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407147" y="3890770"/>
            <a:ext cx="288290" cy="360045"/>
          </a:xfrm>
          <a:custGeom>
            <a:avLst/>
            <a:gdLst/>
            <a:ahLst/>
            <a:cxnLst/>
            <a:rect l="l" t="t" r="r" b="b"/>
            <a:pathLst>
              <a:path w="288289" h="360045">
                <a:moveTo>
                  <a:pt x="181686" y="0"/>
                </a:moveTo>
                <a:lnTo>
                  <a:pt x="141534" y="2981"/>
                </a:lnTo>
                <a:lnTo>
                  <a:pt x="74885" y="26837"/>
                </a:lnTo>
                <a:lnTo>
                  <a:pt x="27228" y="73879"/>
                </a:lnTo>
                <a:lnTo>
                  <a:pt x="3026" y="140002"/>
                </a:lnTo>
                <a:lnTo>
                  <a:pt x="0" y="179933"/>
                </a:lnTo>
                <a:lnTo>
                  <a:pt x="2687" y="220363"/>
                </a:lnTo>
                <a:lnTo>
                  <a:pt x="24163" y="286721"/>
                </a:lnTo>
                <a:lnTo>
                  <a:pt x="66652" y="333201"/>
                </a:lnTo>
                <a:lnTo>
                  <a:pt x="127690" y="356721"/>
                </a:lnTo>
                <a:lnTo>
                  <a:pt x="164998" y="359664"/>
                </a:lnTo>
                <a:lnTo>
                  <a:pt x="181530" y="359402"/>
                </a:lnTo>
                <a:lnTo>
                  <a:pt x="227596" y="355384"/>
                </a:lnTo>
                <a:lnTo>
                  <a:pt x="272457" y="345559"/>
                </a:lnTo>
                <a:lnTo>
                  <a:pt x="288035" y="340791"/>
                </a:lnTo>
                <a:lnTo>
                  <a:pt x="288035" y="165138"/>
                </a:lnTo>
                <a:lnTo>
                  <a:pt x="159804" y="165138"/>
                </a:lnTo>
                <a:lnTo>
                  <a:pt x="159804" y="214236"/>
                </a:lnTo>
                <a:lnTo>
                  <a:pt x="232028" y="214236"/>
                </a:lnTo>
                <a:lnTo>
                  <a:pt x="232028" y="304482"/>
                </a:lnTo>
                <a:lnTo>
                  <a:pt x="216528" y="307517"/>
                </a:lnTo>
                <a:lnTo>
                  <a:pt x="201501" y="309675"/>
                </a:lnTo>
                <a:lnTo>
                  <a:pt x="186955" y="310963"/>
                </a:lnTo>
                <a:lnTo>
                  <a:pt x="172897" y="311391"/>
                </a:lnTo>
                <a:lnTo>
                  <a:pt x="147074" y="309304"/>
                </a:lnTo>
                <a:lnTo>
                  <a:pt x="105037" y="292606"/>
                </a:lnTo>
                <a:lnTo>
                  <a:pt x="76062" y="259373"/>
                </a:lnTo>
                <a:lnTo>
                  <a:pt x="61443" y="210624"/>
                </a:lnTo>
                <a:lnTo>
                  <a:pt x="59613" y="180492"/>
                </a:lnTo>
                <a:lnTo>
                  <a:pt x="61640" y="151603"/>
                </a:lnTo>
                <a:lnTo>
                  <a:pt x="77846" y="103504"/>
                </a:lnTo>
                <a:lnTo>
                  <a:pt x="109692" y="68911"/>
                </a:lnTo>
                <a:lnTo>
                  <a:pt x="153805" y="51302"/>
                </a:lnTo>
                <a:lnTo>
                  <a:pt x="180238" y="49098"/>
                </a:lnTo>
                <a:lnTo>
                  <a:pt x="201467" y="50328"/>
                </a:lnTo>
                <a:lnTo>
                  <a:pt x="222681" y="54014"/>
                </a:lnTo>
                <a:lnTo>
                  <a:pt x="243896" y="60151"/>
                </a:lnTo>
                <a:lnTo>
                  <a:pt x="265125" y="68732"/>
                </a:lnTo>
                <a:lnTo>
                  <a:pt x="285127" y="21094"/>
                </a:lnTo>
                <a:lnTo>
                  <a:pt x="260360" y="11872"/>
                </a:lnTo>
                <a:lnTo>
                  <a:pt x="234864" y="5280"/>
                </a:lnTo>
                <a:lnTo>
                  <a:pt x="208639" y="1320"/>
                </a:lnTo>
                <a:lnTo>
                  <a:pt x="181686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99404" y="3895102"/>
            <a:ext cx="196850" cy="349250"/>
          </a:xfrm>
          <a:custGeom>
            <a:avLst/>
            <a:gdLst/>
            <a:ahLst/>
            <a:cxnLst/>
            <a:rect l="l" t="t" r="r" b="b"/>
            <a:pathLst>
              <a:path w="196850" h="349250">
                <a:moveTo>
                  <a:pt x="196596" y="0"/>
                </a:moveTo>
                <a:lnTo>
                  <a:pt x="0" y="0"/>
                </a:lnTo>
                <a:lnTo>
                  <a:pt x="0" y="48260"/>
                </a:lnTo>
                <a:lnTo>
                  <a:pt x="0" y="143510"/>
                </a:lnTo>
                <a:lnTo>
                  <a:pt x="0" y="191770"/>
                </a:lnTo>
                <a:lnTo>
                  <a:pt x="0" y="300990"/>
                </a:lnTo>
                <a:lnTo>
                  <a:pt x="0" y="349250"/>
                </a:lnTo>
                <a:lnTo>
                  <a:pt x="196596" y="349250"/>
                </a:lnTo>
                <a:lnTo>
                  <a:pt x="196596" y="300990"/>
                </a:lnTo>
                <a:lnTo>
                  <a:pt x="56807" y="300990"/>
                </a:lnTo>
                <a:lnTo>
                  <a:pt x="56807" y="191770"/>
                </a:lnTo>
                <a:lnTo>
                  <a:pt x="187756" y="191770"/>
                </a:lnTo>
                <a:lnTo>
                  <a:pt x="187756" y="143510"/>
                </a:lnTo>
                <a:lnTo>
                  <a:pt x="56807" y="143510"/>
                </a:lnTo>
                <a:lnTo>
                  <a:pt x="56807" y="48260"/>
                </a:lnTo>
                <a:lnTo>
                  <a:pt x="196596" y="48260"/>
                </a:lnTo>
                <a:lnTo>
                  <a:pt x="196596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74863" y="2976371"/>
            <a:ext cx="3016250" cy="699770"/>
          </a:xfrm>
          <a:custGeom>
            <a:avLst/>
            <a:gdLst/>
            <a:ahLst/>
            <a:cxnLst/>
            <a:rect l="l" t="t" r="r" b="b"/>
            <a:pathLst>
              <a:path w="3016250" h="699770">
                <a:moveTo>
                  <a:pt x="3015754" y="687108"/>
                </a:moveTo>
                <a:lnTo>
                  <a:pt x="2746692" y="508520"/>
                </a:lnTo>
                <a:lnTo>
                  <a:pt x="2579014" y="406666"/>
                </a:lnTo>
                <a:lnTo>
                  <a:pt x="2492921" y="360794"/>
                </a:lnTo>
                <a:lnTo>
                  <a:pt x="1691436" y="183845"/>
                </a:lnTo>
                <a:lnTo>
                  <a:pt x="1087767" y="328460"/>
                </a:lnTo>
                <a:lnTo>
                  <a:pt x="696823" y="571246"/>
                </a:lnTo>
                <a:lnTo>
                  <a:pt x="557796" y="699452"/>
                </a:lnTo>
                <a:lnTo>
                  <a:pt x="980147" y="699452"/>
                </a:lnTo>
                <a:lnTo>
                  <a:pt x="992593" y="688200"/>
                </a:lnTo>
                <a:lnTo>
                  <a:pt x="1017816" y="665949"/>
                </a:lnTo>
                <a:lnTo>
                  <a:pt x="1067943" y="616826"/>
                </a:lnTo>
                <a:lnTo>
                  <a:pt x="1106830" y="582091"/>
                </a:lnTo>
                <a:lnTo>
                  <a:pt x="1146530" y="549948"/>
                </a:lnTo>
                <a:lnTo>
                  <a:pt x="1186967" y="520319"/>
                </a:lnTo>
                <a:lnTo>
                  <a:pt x="1228115" y="493141"/>
                </a:lnTo>
                <a:lnTo>
                  <a:pt x="1269898" y="468325"/>
                </a:lnTo>
                <a:lnTo>
                  <a:pt x="1312265" y="445808"/>
                </a:lnTo>
                <a:lnTo>
                  <a:pt x="1355178" y="425500"/>
                </a:lnTo>
                <a:lnTo>
                  <a:pt x="1398574" y="407352"/>
                </a:lnTo>
                <a:lnTo>
                  <a:pt x="1398574" y="699516"/>
                </a:lnTo>
                <a:lnTo>
                  <a:pt x="1498092" y="699516"/>
                </a:lnTo>
                <a:lnTo>
                  <a:pt x="1498092" y="373837"/>
                </a:lnTo>
                <a:lnTo>
                  <a:pt x="1550327" y="360426"/>
                </a:lnTo>
                <a:lnTo>
                  <a:pt x="1602905" y="349542"/>
                </a:lnTo>
                <a:lnTo>
                  <a:pt x="1655737" y="341096"/>
                </a:lnTo>
                <a:lnTo>
                  <a:pt x="1708746" y="334937"/>
                </a:lnTo>
                <a:lnTo>
                  <a:pt x="1761858" y="330949"/>
                </a:lnTo>
                <a:lnTo>
                  <a:pt x="1761858" y="650011"/>
                </a:lnTo>
                <a:lnTo>
                  <a:pt x="1861375" y="650011"/>
                </a:lnTo>
                <a:lnTo>
                  <a:pt x="1861375" y="328879"/>
                </a:lnTo>
                <a:lnTo>
                  <a:pt x="1917026" y="330720"/>
                </a:lnTo>
                <a:lnTo>
                  <a:pt x="1972411" y="334479"/>
                </a:lnTo>
                <a:lnTo>
                  <a:pt x="2027440" y="340029"/>
                </a:lnTo>
                <a:lnTo>
                  <a:pt x="2082012" y="347218"/>
                </a:lnTo>
                <a:lnTo>
                  <a:pt x="2082012" y="610019"/>
                </a:lnTo>
                <a:lnTo>
                  <a:pt x="2181529" y="610019"/>
                </a:lnTo>
                <a:lnTo>
                  <a:pt x="2181529" y="364528"/>
                </a:lnTo>
                <a:lnTo>
                  <a:pt x="2254402" y="380441"/>
                </a:lnTo>
                <a:lnTo>
                  <a:pt x="2325573" y="398475"/>
                </a:lnTo>
                <a:lnTo>
                  <a:pt x="2394762" y="418287"/>
                </a:lnTo>
                <a:lnTo>
                  <a:pt x="2461704" y="439521"/>
                </a:lnTo>
                <a:lnTo>
                  <a:pt x="2526131" y="461810"/>
                </a:lnTo>
                <a:lnTo>
                  <a:pt x="2587777" y="484809"/>
                </a:lnTo>
                <a:lnTo>
                  <a:pt x="2646388" y="508152"/>
                </a:lnTo>
                <a:lnTo>
                  <a:pt x="2701683" y="531507"/>
                </a:lnTo>
                <a:lnTo>
                  <a:pt x="2753410" y="554507"/>
                </a:lnTo>
                <a:lnTo>
                  <a:pt x="2801302" y="576808"/>
                </a:lnTo>
                <a:lnTo>
                  <a:pt x="2845092" y="598030"/>
                </a:lnTo>
                <a:lnTo>
                  <a:pt x="2884500" y="617842"/>
                </a:lnTo>
                <a:lnTo>
                  <a:pt x="2919285" y="635889"/>
                </a:lnTo>
                <a:lnTo>
                  <a:pt x="3006737" y="683260"/>
                </a:lnTo>
                <a:lnTo>
                  <a:pt x="3014357" y="687133"/>
                </a:lnTo>
                <a:lnTo>
                  <a:pt x="3015754" y="687108"/>
                </a:lnTo>
                <a:close/>
              </a:path>
              <a:path w="3016250" h="699770">
                <a:moveTo>
                  <a:pt x="3015996" y="687171"/>
                </a:moveTo>
                <a:lnTo>
                  <a:pt x="2983738" y="650849"/>
                </a:lnTo>
                <a:lnTo>
                  <a:pt x="2950794" y="615492"/>
                </a:lnTo>
                <a:lnTo>
                  <a:pt x="2917190" y="581113"/>
                </a:lnTo>
                <a:lnTo>
                  <a:pt x="2882950" y="547712"/>
                </a:lnTo>
                <a:lnTo>
                  <a:pt x="2848089" y="515277"/>
                </a:lnTo>
                <a:lnTo>
                  <a:pt x="2812631" y="483831"/>
                </a:lnTo>
                <a:lnTo>
                  <a:pt x="2776588" y="453351"/>
                </a:lnTo>
                <a:lnTo>
                  <a:pt x="2739961" y="423862"/>
                </a:lnTo>
                <a:lnTo>
                  <a:pt x="2702801" y="395338"/>
                </a:lnTo>
                <a:lnTo>
                  <a:pt x="2665120" y="367804"/>
                </a:lnTo>
                <a:lnTo>
                  <a:pt x="2626906" y="341249"/>
                </a:lnTo>
                <a:lnTo>
                  <a:pt x="2588222" y="315683"/>
                </a:lnTo>
                <a:lnTo>
                  <a:pt x="2549042" y="291109"/>
                </a:lnTo>
                <a:lnTo>
                  <a:pt x="2509418" y="267512"/>
                </a:lnTo>
                <a:lnTo>
                  <a:pt x="2469362" y="244894"/>
                </a:lnTo>
                <a:lnTo>
                  <a:pt x="2428875" y="223278"/>
                </a:lnTo>
                <a:lnTo>
                  <a:pt x="2387993" y="202653"/>
                </a:lnTo>
                <a:lnTo>
                  <a:pt x="2346731" y="183019"/>
                </a:lnTo>
                <a:lnTo>
                  <a:pt x="2305113" y="164363"/>
                </a:lnTo>
                <a:lnTo>
                  <a:pt x="2263140" y="146723"/>
                </a:lnTo>
                <a:lnTo>
                  <a:pt x="2220836" y="130060"/>
                </a:lnTo>
                <a:lnTo>
                  <a:pt x="2178227" y="114401"/>
                </a:lnTo>
                <a:lnTo>
                  <a:pt x="2135327" y="99745"/>
                </a:lnTo>
                <a:lnTo>
                  <a:pt x="2092159" y="86080"/>
                </a:lnTo>
                <a:lnTo>
                  <a:pt x="2048738" y="73431"/>
                </a:lnTo>
                <a:lnTo>
                  <a:pt x="2005088" y="61772"/>
                </a:lnTo>
                <a:lnTo>
                  <a:pt x="1961210" y="51117"/>
                </a:lnTo>
                <a:lnTo>
                  <a:pt x="1917141" y="41465"/>
                </a:lnTo>
                <a:lnTo>
                  <a:pt x="1872894" y="32816"/>
                </a:lnTo>
                <a:lnTo>
                  <a:pt x="1828482" y="25171"/>
                </a:lnTo>
                <a:lnTo>
                  <a:pt x="1783918" y="18542"/>
                </a:lnTo>
                <a:lnTo>
                  <a:pt x="1739239" y="12928"/>
                </a:lnTo>
                <a:lnTo>
                  <a:pt x="1694459" y="8318"/>
                </a:lnTo>
                <a:lnTo>
                  <a:pt x="1649590" y="4711"/>
                </a:lnTo>
                <a:lnTo>
                  <a:pt x="1604645" y="2133"/>
                </a:lnTo>
                <a:lnTo>
                  <a:pt x="1559661" y="558"/>
                </a:lnTo>
                <a:lnTo>
                  <a:pt x="1514627" y="0"/>
                </a:lnTo>
                <a:lnTo>
                  <a:pt x="1469593" y="469"/>
                </a:lnTo>
                <a:lnTo>
                  <a:pt x="1424559" y="1943"/>
                </a:lnTo>
                <a:lnTo>
                  <a:pt x="1379550" y="4445"/>
                </a:lnTo>
                <a:lnTo>
                  <a:pt x="1334579" y="7962"/>
                </a:lnTo>
                <a:lnTo>
                  <a:pt x="1289672" y="12509"/>
                </a:lnTo>
                <a:lnTo>
                  <a:pt x="1244841" y="18072"/>
                </a:lnTo>
                <a:lnTo>
                  <a:pt x="1200111" y="24663"/>
                </a:lnTo>
                <a:lnTo>
                  <a:pt x="1155496" y="32283"/>
                </a:lnTo>
                <a:lnTo>
                  <a:pt x="1111008" y="40932"/>
                </a:lnTo>
                <a:lnTo>
                  <a:pt x="1066673" y="50596"/>
                </a:lnTo>
                <a:lnTo>
                  <a:pt x="1022515" y="61302"/>
                </a:lnTo>
                <a:lnTo>
                  <a:pt x="978547" y="73037"/>
                </a:lnTo>
                <a:lnTo>
                  <a:pt x="934770" y="85801"/>
                </a:lnTo>
                <a:lnTo>
                  <a:pt x="891235" y="99606"/>
                </a:lnTo>
                <a:lnTo>
                  <a:pt x="847940" y="114439"/>
                </a:lnTo>
                <a:lnTo>
                  <a:pt x="804900" y="130302"/>
                </a:lnTo>
                <a:lnTo>
                  <a:pt x="762152" y="147218"/>
                </a:lnTo>
                <a:lnTo>
                  <a:pt x="719696" y="165163"/>
                </a:lnTo>
                <a:lnTo>
                  <a:pt x="677557" y="184150"/>
                </a:lnTo>
                <a:lnTo>
                  <a:pt x="635762" y="204177"/>
                </a:lnTo>
                <a:lnTo>
                  <a:pt x="594309" y="225247"/>
                </a:lnTo>
                <a:lnTo>
                  <a:pt x="553237" y="247357"/>
                </a:lnTo>
                <a:lnTo>
                  <a:pt x="512559" y="270510"/>
                </a:lnTo>
                <a:lnTo>
                  <a:pt x="472287" y="294716"/>
                </a:lnTo>
                <a:lnTo>
                  <a:pt x="432447" y="319976"/>
                </a:lnTo>
                <a:lnTo>
                  <a:pt x="393052" y="346278"/>
                </a:lnTo>
                <a:lnTo>
                  <a:pt x="354114" y="373621"/>
                </a:lnTo>
                <a:lnTo>
                  <a:pt x="315671" y="402031"/>
                </a:lnTo>
                <a:lnTo>
                  <a:pt x="277723" y="431482"/>
                </a:lnTo>
                <a:lnTo>
                  <a:pt x="240296" y="461987"/>
                </a:lnTo>
                <a:lnTo>
                  <a:pt x="203403" y="493560"/>
                </a:lnTo>
                <a:lnTo>
                  <a:pt x="167055" y="526224"/>
                </a:lnTo>
                <a:lnTo>
                  <a:pt x="131686" y="559587"/>
                </a:lnTo>
                <a:lnTo>
                  <a:pt x="97307" y="593610"/>
                </a:lnTo>
                <a:lnTo>
                  <a:pt x="63906" y="628294"/>
                </a:lnTo>
                <a:lnTo>
                  <a:pt x="31470" y="663600"/>
                </a:lnTo>
                <a:lnTo>
                  <a:pt x="0" y="699528"/>
                </a:lnTo>
                <a:lnTo>
                  <a:pt x="261721" y="699528"/>
                </a:lnTo>
                <a:lnTo>
                  <a:pt x="1104087" y="164414"/>
                </a:lnTo>
                <a:lnTo>
                  <a:pt x="1862035" y="105829"/>
                </a:lnTo>
                <a:lnTo>
                  <a:pt x="2409355" y="262382"/>
                </a:lnTo>
                <a:lnTo>
                  <a:pt x="2619832" y="372656"/>
                </a:lnTo>
                <a:lnTo>
                  <a:pt x="2734551" y="458241"/>
                </a:lnTo>
                <a:lnTo>
                  <a:pt x="2864866" y="562305"/>
                </a:lnTo>
                <a:lnTo>
                  <a:pt x="2971698" y="650176"/>
                </a:lnTo>
                <a:lnTo>
                  <a:pt x="3015996" y="687171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556719" y="4858697"/>
            <a:ext cx="3493120" cy="1458733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 marR="5080">
              <a:lnSpc>
                <a:spcPts val="2160"/>
              </a:lnSpc>
              <a:spcBef>
                <a:spcPts val="375"/>
              </a:spcBef>
            </a:pPr>
            <a:r>
              <a:rPr sz="2000" dirty="0">
                <a:solidFill>
                  <a:srgbClr val="FFFFFF"/>
                </a:solidFill>
              </a:rPr>
              <a:t>U.S.</a:t>
            </a:r>
            <a:r>
              <a:rPr sz="2000" spc="-60" dirty="0">
                <a:solidFill>
                  <a:srgbClr val="FFFFFF"/>
                </a:solidFill>
              </a:rPr>
              <a:t> </a:t>
            </a:r>
            <a:r>
              <a:rPr sz="2000" dirty="0">
                <a:solidFill>
                  <a:srgbClr val="FFFFFF"/>
                </a:solidFill>
              </a:rPr>
              <a:t>Department</a:t>
            </a:r>
            <a:r>
              <a:rPr sz="2000" spc="-45" dirty="0">
                <a:solidFill>
                  <a:srgbClr val="FFFFFF"/>
                </a:solidFill>
              </a:rPr>
              <a:t> </a:t>
            </a:r>
            <a:r>
              <a:rPr sz="2000" dirty="0">
                <a:solidFill>
                  <a:srgbClr val="FFFFFF"/>
                </a:solidFill>
              </a:rPr>
              <a:t>of</a:t>
            </a:r>
            <a:r>
              <a:rPr sz="2000" spc="-55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Interior </a:t>
            </a:r>
            <a:r>
              <a:rPr sz="2000" dirty="0">
                <a:solidFill>
                  <a:srgbClr val="FFFFFF"/>
                </a:solidFill>
              </a:rPr>
              <a:t>SkillBridge</a:t>
            </a:r>
            <a:r>
              <a:rPr sz="2000" spc="-105" dirty="0">
                <a:solidFill>
                  <a:srgbClr val="FFFFFF"/>
                </a:solidFill>
              </a:rPr>
              <a:t> </a:t>
            </a:r>
            <a:r>
              <a:rPr sz="2000" dirty="0">
                <a:solidFill>
                  <a:srgbClr val="FFFFFF"/>
                </a:solidFill>
              </a:rPr>
              <a:t>Partner</a:t>
            </a:r>
            <a:r>
              <a:rPr sz="2000" spc="-90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Briefing</a:t>
            </a:r>
            <a:br>
              <a:rPr lang="en-US" sz="2000" spc="-10" dirty="0">
                <a:solidFill>
                  <a:srgbClr val="FFFFFF"/>
                </a:solidFill>
              </a:rPr>
            </a:br>
            <a:br>
              <a:rPr lang="en-US" sz="2000" spc="-10" dirty="0">
                <a:solidFill>
                  <a:srgbClr val="FFFFFF"/>
                </a:solidFill>
              </a:rPr>
            </a:br>
            <a:r>
              <a:rPr lang="en-US" sz="2000" spc="-10" dirty="0">
                <a:solidFill>
                  <a:srgbClr val="FFFFFF"/>
                </a:solidFill>
              </a:rPr>
              <a:t>Briefer: Mr. Cameron Wiley</a:t>
            </a:r>
            <a:br>
              <a:rPr lang="en-US" sz="2000" spc="-10" dirty="0">
                <a:solidFill>
                  <a:srgbClr val="FFFFFF"/>
                </a:solidFill>
              </a:rPr>
            </a:br>
            <a:r>
              <a:rPr lang="en-US" sz="2000" spc="-10" dirty="0">
                <a:solidFill>
                  <a:srgbClr val="FFFFFF"/>
                </a:solidFill>
              </a:rPr>
              <a:t>Dyess AFB Community Relations</a:t>
            </a:r>
            <a:endParaRPr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43080" y="1438753"/>
            <a:ext cx="9585325" cy="295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85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Use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specific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link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below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POCs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learn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more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about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each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25" dirty="0">
                <a:latin typeface="Calibri"/>
                <a:cs typeface="Calibri"/>
              </a:rPr>
              <a:t> the </a:t>
            </a:r>
            <a:r>
              <a:rPr sz="2400" dirty="0">
                <a:latin typeface="Calibri"/>
                <a:cs typeface="Calibri"/>
              </a:rPr>
              <a:t>Service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programs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get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questions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answered.</a:t>
            </a:r>
            <a:endParaRPr sz="2400">
              <a:latin typeface="Calibri"/>
              <a:cs typeface="Calibri"/>
            </a:endParaRPr>
          </a:p>
          <a:p>
            <a:pPr marL="12700" marR="713740">
              <a:lnSpc>
                <a:spcPct val="200000"/>
              </a:lnSpc>
              <a:spcBef>
                <a:spcPts val="35"/>
              </a:spcBef>
            </a:pPr>
            <a:r>
              <a:rPr sz="1800" dirty="0">
                <a:latin typeface="Calibri"/>
                <a:cs typeface="Calibri"/>
              </a:rPr>
              <a:t>Army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Website:</a:t>
            </a:r>
            <a:r>
              <a:rPr sz="1800" spc="350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Army</a:t>
            </a:r>
            <a:r>
              <a:rPr sz="18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Career</a:t>
            </a:r>
            <a:r>
              <a:rPr sz="18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Skills</a:t>
            </a:r>
            <a:r>
              <a:rPr sz="18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2"/>
              </a:rPr>
              <a:t>Program</a:t>
            </a:r>
            <a:r>
              <a:rPr sz="1800" spc="335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POC: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usarmy.jbsa.imcom-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3"/>
              </a:rPr>
              <a:t>hq.mbx.g1-aces@mail.mil</a:t>
            </a:r>
            <a:r>
              <a:rPr sz="1800" spc="-1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Navy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Website:</a:t>
            </a:r>
            <a:r>
              <a:rPr sz="1800" spc="3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main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SkillBridge</a:t>
            </a:r>
            <a:r>
              <a:rPr sz="1800" spc="-25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site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POC: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“Navy”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via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How</a:t>
            </a:r>
            <a:r>
              <a:rPr sz="18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to</a:t>
            </a:r>
            <a:r>
              <a:rPr sz="18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Participate</a:t>
            </a:r>
            <a:r>
              <a:rPr sz="1800" u="sng" spc="-1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tab</a:t>
            </a:r>
            <a:endParaRPr sz="1800">
              <a:latin typeface="Calibri"/>
              <a:cs typeface="Calibri"/>
            </a:endParaRPr>
          </a:p>
          <a:p>
            <a:pPr marL="12700" marR="1022350" indent="-635">
              <a:lnSpc>
                <a:spcPct val="200000"/>
              </a:lnSpc>
            </a:pPr>
            <a:r>
              <a:rPr sz="1800" dirty="0">
                <a:latin typeface="Calibri"/>
                <a:cs typeface="Calibri"/>
              </a:rPr>
              <a:t>Air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Force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Website:</a:t>
            </a:r>
            <a:r>
              <a:rPr sz="1800" spc="330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Air</a:t>
            </a:r>
            <a:r>
              <a:rPr sz="1800" u="sng" spc="-5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Force</a:t>
            </a:r>
            <a:r>
              <a:rPr sz="1800" u="sng" spc="-4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5"/>
              </a:rPr>
              <a:t>SkillBridge</a:t>
            </a:r>
            <a:r>
              <a:rPr sz="1800" spc="32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POC: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6"/>
              </a:rPr>
              <a:t>AFPC.DP3SA.SkillbridgeWorkflow@us.af.mil</a:t>
            </a:r>
            <a:r>
              <a:rPr sz="1800" spc="-1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Marine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Corps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Website: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main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SkillBridge</a:t>
            </a:r>
            <a:r>
              <a:rPr sz="1800" spc="-40" dirty="0">
                <a:solidFill>
                  <a:srgbClr val="0562C1"/>
                </a:solidFill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site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POC: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“Marine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Corps”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via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How</a:t>
            </a:r>
            <a:r>
              <a:rPr sz="18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to</a:t>
            </a:r>
            <a:r>
              <a:rPr sz="1800" u="sng" spc="-5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 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  <a:hlinkClick r:id="rId4"/>
              </a:rPr>
              <a:t>Participate</a:t>
            </a:r>
            <a:r>
              <a:rPr sz="1800" u="sng" spc="-1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tab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4153" y="1424942"/>
            <a:ext cx="652780" cy="654050"/>
          </a:xfrm>
          <a:custGeom>
            <a:avLst/>
            <a:gdLst/>
            <a:ahLst/>
            <a:cxnLst/>
            <a:rect l="l" t="t" r="r" b="b"/>
            <a:pathLst>
              <a:path w="652780" h="654050">
                <a:moveTo>
                  <a:pt x="326224" y="0"/>
                </a:moveTo>
                <a:lnTo>
                  <a:pt x="286727" y="2298"/>
                </a:lnTo>
                <a:lnTo>
                  <a:pt x="248983" y="9359"/>
                </a:lnTo>
                <a:lnTo>
                  <a:pt x="195199" y="27749"/>
                </a:lnTo>
                <a:lnTo>
                  <a:pt x="145999" y="54610"/>
                </a:lnTo>
                <a:lnTo>
                  <a:pt x="102628" y="89611"/>
                </a:lnTo>
                <a:lnTo>
                  <a:pt x="65417" y="131140"/>
                </a:lnTo>
                <a:lnTo>
                  <a:pt x="35788" y="178689"/>
                </a:lnTo>
                <a:lnTo>
                  <a:pt x="14452" y="231190"/>
                </a:lnTo>
                <a:lnTo>
                  <a:pt x="5283" y="268478"/>
                </a:lnTo>
                <a:lnTo>
                  <a:pt x="533" y="307009"/>
                </a:lnTo>
                <a:lnTo>
                  <a:pt x="0" y="326986"/>
                </a:lnTo>
                <a:lnTo>
                  <a:pt x="533" y="346773"/>
                </a:lnTo>
                <a:lnTo>
                  <a:pt x="5283" y="385305"/>
                </a:lnTo>
                <a:lnTo>
                  <a:pt x="14452" y="422605"/>
                </a:lnTo>
                <a:lnTo>
                  <a:pt x="35788" y="475094"/>
                </a:lnTo>
                <a:lnTo>
                  <a:pt x="65417" y="522643"/>
                </a:lnTo>
                <a:lnTo>
                  <a:pt x="102628" y="564184"/>
                </a:lnTo>
                <a:lnTo>
                  <a:pt x="145999" y="599173"/>
                </a:lnTo>
                <a:lnTo>
                  <a:pt x="195199" y="626046"/>
                </a:lnTo>
                <a:lnTo>
                  <a:pt x="248983" y="644423"/>
                </a:lnTo>
                <a:lnTo>
                  <a:pt x="286727" y="651497"/>
                </a:lnTo>
                <a:lnTo>
                  <a:pt x="326224" y="653796"/>
                </a:lnTo>
                <a:lnTo>
                  <a:pt x="345973" y="653262"/>
                </a:lnTo>
                <a:lnTo>
                  <a:pt x="384416" y="648487"/>
                </a:lnTo>
                <a:lnTo>
                  <a:pt x="421614" y="639305"/>
                </a:lnTo>
                <a:lnTo>
                  <a:pt x="473989" y="617918"/>
                </a:lnTo>
                <a:lnTo>
                  <a:pt x="521177" y="588391"/>
                </a:lnTo>
                <a:lnTo>
                  <a:pt x="326224" y="588391"/>
                </a:lnTo>
                <a:lnTo>
                  <a:pt x="308406" y="587870"/>
                </a:lnTo>
                <a:lnTo>
                  <a:pt x="256921" y="578853"/>
                </a:lnTo>
                <a:lnTo>
                  <a:pt x="209486" y="560641"/>
                </a:lnTo>
                <a:lnTo>
                  <a:pt x="166992" y="533781"/>
                </a:lnTo>
                <a:lnTo>
                  <a:pt x="130492" y="499313"/>
                </a:lnTo>
                <a:lnTo>
                  <a:pt x="101041" y="458660"/>
                </a:lnTo>
                <a:lnTo>
                  <a:pt x="79882" y="412534"/>
                </a:lnTo>
                <a:lnTo>
                  <a:pt x="67716" y="362153"/>
                </a:lnTo>
                <a:lnTo>
                  <a:pt x="65239" y="326986"/>
                </a:lnTo>
                <a:lnTo>
                  <a:pt x="65773" y="309130"/>
                </a:lnTo>
                <a:lnTo>
                  <a:pt x="74764" y="257517"/>
                </a:lnTo>
                <a:lnTo>
                  <a:pt x="92925" y="209981"/>
                </a:lnTo>
                <a:lnTo>
                  <a:pt x="119735" y="167373"/>
                </a:lnTo>
                <a:lnTo>
                  <a:pt x="154114" y="130797"/>
                </a:lnTo>
                <a:lnTo>
                  <a:pt x="194678" y="101269"/>
                </a:lnTo>
                <a:lnTo>
                  <a:pt x="240703" y="80060"/>
                </a:lnTo>
                <a:lnTo>
                  <a:pt x="290957" y="67868"/>
                </a:lnTo>
                <a:lnTo>
                  <a:pt x="326224" y="65392"/>
                </a:lnTo>
                <a:lnTo>
                  <a:pt x="407519" y="65392"/>
                </a:lnTo>
                <a:lnTo>
                  <a:pt x="450011" y="22796"/>
                </a:lnTo>
                <a:lnTo>
                  <a:pt x="398170" y="8305"/>
                </a:lnTo>
                <a:lnTo>
                  <a:pt x="344385" y="533"/>
                </a:lnTo>
                <a:lnTo>
                  <a:pt x="326224" y="0"/>
                </a:lnTo>
                <a:close/>
              </a:path>
              <a:path w="652780" h="654050">
                <a:moveTo>
                  <a:pt x="652272" y="326986"/>
                </a:moveTo>
                <a:lnTo>
                  <a:pt x="587019" y="326986"/>
                </a:lnTo>
                <a:lnTo>
                  <a:pt x="586498" y="344652"/>
                </a:lnTo>
                <a:lnTo>
                  <a:pt x="584555" y="362153"/>
                </a:lnTo>
                <a:lnTo>
                  <a:pt x="572389" y="412534"/>
                </a:lnTo>
                <a:lnTo>
                  <a:pt x="551230" y="458660"/>
                </a:lnTo>
                <a:lnTo>
                  <a:pt x="521779" y="499313"/>
                </a:lnTo>
                <a:lnTo>
                  <a:pt x="485279" y="533781"/>
                </a:lnTo>
                <a:lnTo>
                  <a:pt x="442785" y="560641"/>
                </a:lnTo>
                <a:lnTo>
                  <a:pt x="395351" y="578853"/>
                </a:lnTo>
                <a:lnTo>
                  <a:pt x="343852" y="587870"/>
                </a:lnTo>
                <a:lnTo>
                  <a:pt x="326224" y="588391"/>
                </a:lnTo>
                <a:lnTo>
                  <a:pt x="521177" y="588391"/>
                </a:lnTo>
                <a:lnTo>
                  <a:pt x="562864" y="550926"/>
                </a:lnTo>
                <a:lnTo>
                  <a:pt x="597776" y="507441"/>
                </a:lnTo>
                <a:lnTo>
                  <a:pt x="624586" y="458127"/>
                </a:lnTo>
                <a:lnTo>
                  <a:pt x="642924" y="404228"/>
                </a:lnTo>
                <a:lnTo>
                  <a:pt x="649973" y="366395"/>
                </a:lnTo>
                <a:lnTo>
                  <a:pt x="651738" y="346773"/>
                </a:lnTo>
                <a:lnTo>
                  <a:pt x="652272" y="326986"/>
                </a:lnTo>
                <a:close/>
              </a:path>
              <a:path w="652780" h="654050">
                <a:moveTo>
                  <a:pt x="192379" y="264769"/>
                </a:moveTo>
                <a:lnTo>
                  <a:pt x="146888" y="310718"/>
                </a:lnTo>
                <a:lnTo>
                  <a:pt x="293598" y="457606"/>
                </a:lnTo>
                <a:lnTo>
                  <a:pt x="384952" y="366039"/>
                </a:lnTo>
                <a:lnTo>
                  <a:pt x="293598" y="366039"/>
                </a:lnTo>
                <a:lnTo>
                  <a:pt x="192379" y="264769"/>
                </a:lnTo>
                <a:close/>
              </a:path>
              <a:path w="652780" h="654050">
                <a:moveTo>
                  <a:pt x="573976" y="85013"/>
                </a:moveTo>
                <a:lnTo>
                  <a:pt x="293598" y="366039"/>
                </a:lnTo>
                <a:lnTo>
                  <a:pt x="384952" y="366039"/>
                </a:lnTo>
                <a:lnTo>
                  <a:pt x="619645" y="130797"/>
                </a:lnTo>
                <a:lnTo>
                  <a:pt x="573976" y="85013"/>
                </a:lnTo>
                <a:close/>
              </a:path>
              <a:path w="652780" h="654050">
                <a:moveTo>
                  <a:pt x="407519" y="65392"/>
                </a:moveTo>
                <a:lnTo>
                  <a:pt x="326224" y="65392"/>
                </a:lnTo>
                <a:lnTo>
                  <a:pt x="341388" y="65747"/>
                </a:lnTo>
                <a:lnTo>
                  <a:pt x="356196" y="66979"/>
                </a:lnTo>
                <a:lnTo>
                  <a:pt x="370128" y="68935"/>
                </a:lnTo>
                <a:lnTo>
                  <a:pt x="384238" y="71755"/>
                </a:lnTo>
                <a:lnTo>
                  <a:pt x="397814" y="75120"/>
                </a:lnTo>
                <a:lnTo>
                  <a:pt x="407519" y="6539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50" rIns="0" bIns="0" rtlCol="0">
            <a:spAutoFit/>
          </a:bodyPr>
          <a:lstStyle/>
          <a:p>
            <a:pPr marL="2065020">
              <a:lnSpc>
                <a:spcPct val="100000"/>
              </a:lnSpc>
              <a:spcBef>
                <a:spcPts val="100"/>
              </a:spcBef>
            </a:pPr>
            <a:r>
              <a:rPr dirty="0"/>
              <a:t>Service</a:t>
            </a:r>
            <a:r>
              <a:rPr spc="-40" dirty="0"/>
              <a:t> </a:t>
            </a:r>
            <a:r>
              <a:rPr spc="-20" dirty="0"/>
              <a:t>POCs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10</a:t>
            </a:fld>
            <a:endParaRPr sz="1800" baseline="2314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91207" y="2114545"/>
            <a:ext cx="1635125" cy="16306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87400">
              <a:lnSpc>
                <a:spcPct val="131800"/>
              </a:lnSpc>
              <a:spcBef>
                <a:spcPts val="90"/>
              </a:spcBef>
            </a:pPr>
            <a:r>
              <a:rPr sz="2000" spc="-20" dirty="0">
                <a:solidFill>
                  <a:srgbClr val="F4F4F4"/>
                </a:solidFill>
              </a:rPr>
              <a:t>Name </a:t>
            </a:r>
            <a:r>
              <a:rPr sz="2000" spc="-10" dirty="0">
                <a:solidFill>
                  <a:srgbClr val="F4F4F4"/>
                </a:solidFill>
              </a:rPr>
              <a:t>Email Address</a:t>
            </a:r>
            <a:endParaRPr sz="2000"/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2000" dirty="0">
                <a:solidFill>
                  <a:srgbClr val="F4F4F4"/>
                </a:solidFill>
              </a:rPr>
              <a:t>Phone</a:t>
            </a:r>
            <a:r>
              <a:rPr sz="2000" spc="-45" dirty="0">
                <a:solidFill>
                  <a:srgbClr val="F4F4F4"/>
                </a:solidFill>
              </a:rPr>
              <a:t> </a:t>
            </a:r>
            <a:r>
              <a:rPr sz="2000" spc="-10" dirty="0">
                <a:solidFill>
                  <a:srgbClr val="F4F4F4"/>
                </a:solidFill>
              </a:rPr>
              <a:t>Optional</a:t>
            </a:r>
            <a:endParaRPr sz="200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11</a:t>
            </a:fld>
            <a:endParaRPr sz="1800" baseline="2314"/>
          </a:p>
        </p:txBody>
      </p:sp>
      <p:sp>
        <p:nvSpPr>
          <p:cNvPr id="4" name="object 4"/>
          <p:cNvSpPr txBox="1"/>
          <p:nvPr/>
        </p:nvSpPr>
        <p:spPr>
          <a:xfrm>
            <a:off x="4643382" y="2966205"/>
            <a:ext cx="282448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10" dirty="0">
                <a:solidFill>
                  <a:srgbClr val="4DA3CA"/>
                </a:solidFill>
                <a:latin typeface="Calibri"/>
                <a:cs typeface="Calibri"/>
              </a:rPr>
              <a:t>Questions</a:t>
            </a:r>
            <a:endParaRPr sz="5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882896" y="0"/>
            <a:ext cx="7309484" cy="6858000"/>
            <a:chOff x="4882896" y="0"/>
            <a:chExt cx="7309484" cy="6858000"/>
          </a:xfrm>
        </p:grpSpPr>
        <p:sp>
          <p:nvSpPr>
            <p:cNvPr id="3" name="object 3"/>
            <p:cNvSpPr/>
            <p:nvPr/>
          </p:nvSpPr>
          <p:spPr>
            <a:xfrm>
              <a:off x="10254996" y="0"/>
              <a:ext cx="1937385" cy="6858000"/>
            </a:xfrm>
            <a:custGeom>
              <a:avLst/>
              <a:gdLst/>
              <a:ahLst/>
              <a:cxnLst/>
              <a:rect l="l" t="t" r="r" b="b"/>
              <a:pathLst>
                <a:path w="1937384" h="6858000">
                  <a:moveTo>
                    <a:pt x="0" y="6858000"/>
                  </a:moveTo>
                  <a:lnTo>
                    <a:pt x="1937003" y="6858000"/>
                  </a:lnTo>
                  <a:lnTo>
                    <a:pt x="1937003" y="0"/>
                  </a:lnTo>
                  <a:lnTo>
                    <a:pt x="0" y="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4DA3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882896" y="0"/>
              <a:ext cx="5372100" cy="6858000"/>
            </a:xfrm>
            <a:custGeom>
              <a:avLst/>
              <a:gdLst/>
              <a:ahLst/>
              <a:cxnLst/>
              <a:rect l="l" t="t" r="r" b="b"/>
              <a:pathLst>
                <a:path w="5372100" h="6858000">
                  <a:moveTo>
                    <a:pt x="53721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5372100" y="6858000"/>
                  </a:lnTo>
                  <a:lnTo>
                    <a:pt x="5372100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1207140" y="5169993"/>
            <a:ext cx="246824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0" spc="-10" dirty="0">
                <a:solidFill>
                  <a:srgbClr val="1F3863"/>
                </a:solidFill>
                <a:latin typeface="Calibri Light"/>
                <a:cs typeface="Calibri Light"/>
              </a:rPr>
              <a:t>OVERVIEW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52422" y="5075682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>
                <a:moveTo>
                  <a:pt x="0" y="0"/>
                </a:moveTo>
                <a:lnTo>
                  <a:pt x="1178648" y="0"/>
                </a:lnTo>
              </a:path>
            </a:pathLst>
          </a:custGeom>
          <a:ln w="38100">
            <a:solidFill>
              <a:srgbClr val="3A5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5201725" y="544505"/>
            <a:ext cx="26892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EAEAEA"/>
                </a:solidFill>
              </a:rPr>
              <a:t>What</a:t>
            </a:r>
            <a:r>
              <a:rPr sz="2800" spc="-45" dirty="0">
                <a:solidFill>
                  <a:srgbClr val="EAEAEA"/>
                </a:solidFill>
              </a:rPr>
              <a:t> </a:t>
            </a:r>
            <a:r>
              <a:rPr sz="2800" dirty="0">
                <a:solidFill>
                  <a:srgbClr val="EAEAEA"/>
                </a:solidFill>
              </a:rPr>
              <a:t>is</a:t>
            </a:r>
            <a:r>
              <a:rPr sz="2800" spc="-45" dirty="0">
                <a:solidFill>
                  <a:srgbClr val="EAEAEA"/>
                </a:solidFill>
              </a:rPr>
              <a:t> </a:t>
            </a:r>
            <a:r>
              <a:rPr sz="2800" spc="-10" dirty="0">
                <a:solidFill>
                  <a:srgbClr val="EAEAEA"/>
                </a:solidFill>
              </a:rPr>
              <a:t>SkillBridge</a:t>
            </a:r>
            <a:endParaRPr sz="2800"/>
          </a:p>
        </p:txBody>
      </p:sp>
      <p:sp>
        <p:nvSpPr>
          <p:cNvPr id="8" name="object 8"/>
          <p:cNvSpPr txBox="1"/>
          <p:nvPr/>
        </p:nvSpPr>
        <p:spPr>
          <a:xfrm>
            <a:off x="5201725" y="71127"/>
            <a:ext cx="333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01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215128" y="498347"/>
            <a:ext cx="452755" cy="4556760"/>
          </a:xfrm>
          <a:custGeom>
            <a:avLst/>
            <a:gdLst/>
            <a:ahLst/>
            <a:cxnLst/>
            <a:rect l="l" t="t" r="r" b="b"/>
            <a:pathLst>
              <a:path w="452754" h="4556760">
                <a:moveTo>
                  <a:pt x="411467" y="3396996"/>
                </a:moveTo>
                <a:lnTo>
                  <a:pt x="0" y="3396996"/>
                </a:lnTo>
                <a:lnTo>
                  <a:pt x="0" y="3424428"/>
                </a:lnTo>
                <a:lnTo>
                  <a:pt x="411467" y="3424428"/>
                </a:lnTo>
                <a:lnTo>
                  <a:pt x="411467" y="3396996"/>
                </a:lnTo>
                <a:close/>
              </a:path>
              <a:path w="452754" h="4556760">
                <a:moveTo>
                  <a:pt x="411467" y="0"/>
                </a:moveTo>
                <a:lnTo>
                  <a:pt x="0" y="0"/>
                </a:lnTo>
                <a:lnTo>
                  <a:pt x="0" y="27444"/>
                </a:lnTo>
                <a:lnTo>
                  <a:pt x="411467" y="27444"/>
                </a:lnTo>
                <a:lnTo>
                  <a:pt x="411467" y="0"/>
                </a:lnTo>
                <a:close/>
              </a:path>
              <a:path w="452754" h="4556760">
                <a:moveTo>
                  <a:pt x="452628" y="4529328"/>
                </a:moveTo>
                <a:lnTo>
                  <a:pt x="0" y="4529328"/>
                </a:lnTo>
                <a:lnTo>
                  <a:pt x="0" y="4556760"/>
                </a:lnTo>
                <a:lnTo>
                  <a:pt x="452628" y="4556760"/>
                </a:lnTo>
                <a:lnTo>
                  <a:pt x="452628" y="4529328"/>
                </a:lnTo>
                <a:close/>
              </a:path>
              <a:path w="452754" h="4556760">
                <a:moveTo>
                  <a:pt x="452628" y="2264664"/>
                </a:moveTo>
                <a:lnTo>
                  <a:pt x="0" y="2264664"/>
                </a:lnTo>
                <a:lnTo>
                  <a:pt x="0" y="2292096"/>
                </a:lnTo>
                <a:lnTo>
                  <a:pt x="452628" y="2292096"/>
                </a:lnTo>
                <a:lnTo>
                  <a:pt x="452628" y="2264664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201725" y="6206587"/>
            <a:ext cx="14738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EAEAEA"/>
                </a:solidFill>
                <a:latin typeface="Calibri"/>
                <a:cs typeface="Calibri"/>
              </a:rPr>
              <a:t>Questions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01725" y="5074174"/>
            <a:ext cx="4641850" cy="10502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Service</a:t>
            </a:r>
            <a:r>
              <a:rPr sz="2800" spc="-75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Specific</a:t>
            </a:r>
            <a:r>
              <a:rPr sz="2800" spc="-60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SkillBridge</a:t>
            </a:r>
            <a:r>
              <a:rPr sz="2800" spc="-50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EAEAEA"/>
                </a:solidFill>
                <a:latin typeface="Calibri"/>
                <a:cs typeface="Calibri"/>
              </a:rPr>
              <a:t>POCs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06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215128" y="6160008"/>
            <a:ext cx="411480" cy="27940"/>
          </a:xfrm>
          <a:custGeom>
            <a:avLst/>
            <a:gdLst/>
            <a:ahLst/>
            <a:cxnLst/>
            <a:rect l="l" t="t" r="r" b="b"/>
            <a:pathLst>
              <a:path w="411479" h="27939">
                <a:moveTo>
                  <a:pt x="411479" y="0"/>
                </a:moveTo>
                <a:lnTo>
                  <a:pt x="0" y="0"/>
                </a:lnTo>
                <a:lnTo>
                  <a:pt x="0" y="27431"/>
                </a:lnTo>
                <a:lnTo>
                  <a:pt x="411479" y="27431"/>
                </a:lnTo>
                <a:lnTo>
                  <a:pt x="411479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201725" y="1111167"/>
            <a:ext cx="4883785" cy="3881120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02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Applicable</a:t>
            </a:r>
            <a:r>
              <a:rPr sz="2800" spc="-90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EAEAEA"/>
                </a:solidFill>
                <a:latin typeface="Calibri"/>
                <a:cs typeface="Calibri"/>
              </a:rPr>
              <a:t>Policy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03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2800" spc="-10" dirty="0">
                <a:solidFill>
                  <a:srgbClr val="EAEAEA"/>
                </a:solidFill>
                <a:latin typeface="Calibri"/>
                <a:cs typeface="Calibri"/>
              </a:rPr>
              <a:t>Types</a:t>
            </a:r>
            <a:r>
              <a:rPr sz="2800" spc="-85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of</a:t>
            </a:r>
            <a:r>
              <a:rPr sz="2800" spc="-90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SkillBridge</a:t>
            </a:r>
            <a:r>
              <a:rPr sz="2800" spc="-65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EAEAEA"/>
                </a:solidFill>
                <a:latin typeface="Calibri"/>
                <a:cs typeface="Calibri"/>
              </a:rPr>
              <a:t>Opportunities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35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04</a:t>
            </a:r>
            <a:endParaRPr sz="2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Get</a:t>
            </a:r>
            <a:r>
              <a:rPr sz="2800" spc="-95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EAEAEA"/>
                </a:solidFill>
                <a:latin typeface="Calibri"/>
                <a:cs typeface="Calibri"/>
              </a:rPr>
              <a:t>Started</a:t>
            </a:r>
            <a:r>
              <a:rPr sz="2800" spc="-75" dirty="0">
                <a:solidFill>
                  <a:srgbClr val="EAEAEA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EAEAEA"/>
                </a:solidFill>
                <a:latin typeface="Calibri"/>
                <a:cs typeface="Calibri"/>
              </a:rPr>
              <a:t>Toolkit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30"/>
              </a:spcBef>
            </a:pPr>
            <a:r>
              <a:rPr sz="2400" b="0" spc="-25" dirty="0">
                <a:solidFill>
                  <a:srgbClr val="EAEAEA"/>
                </a:solidFill>
                <a:latin typeface="Calibri Light"/>
                <a:cs typeface="Calibri Light"/>
              </a:rPr>
              <a:t>05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215128" y="1630679"/>
            <a:ext cx="411480" cy="27940"/>
          </a:xfrm>
          <a:custGeom>
            <a:avLst/>
            <a:gdLst/>
            <a:ahLst/>
            <a:cxnLst/>
            <a:rect l="l" t="t" r="r" b="b"/>
            <a:pathLst>
              <a:path w="411479" h="27939">
                <a:moveTo>
                  <a:pt x="411479" y="0"/>
                </a:moveTo>
                <a:lnTo>
                  <a:pt x="0" y="0"/>
                </a:lnTo>
                <a:lnTo>
                  <a:pt x="0" y="27432"/>
                </a:lnTo>
                <a:lnTo>
                  <a:pt x="411479" y="27432"/>
                </a:lnTo>
                <a:lnTo>
                  <a:pt x="411479" y="0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3" y="493013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>
                <a:moveTo>
                  <a:pt x="0" y="0"/>
                </a:moveTo>
                <a:lnTo>
                  <a:pt x="1178648" y="0"/>
                </a:lnTo>
              </a:path>
            </a:pathLst>
          </a:custGeom>
          <a:ln w="38100">
            <a:solidFill>
              <a:srgbClr val="3A5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0351" y="1487424"/>
            <a:ext cx="11131550" cy="4471670"/>
          </a:xfrm>
          <a:custGeom>
            <a:avLst/>
            <a:gdLst/>
            <a:ahLst/>
            <a:cxnLst/>
            <a:rect l="l" t="t" r="r" b="b"/>
            <a:pathLst>
              <a:path w="11131550" h="4471670">
                <a:moveTo>
                  <a:pt x="0" y="0"/>
                </a:moveTo>
                <a:lnTo>
                  <a:pt x="11131296" y="0"/>
                </a:lnTo>
                <a:lnTo>
                  <a:pt x="11131296" y="4471416"/>
                </a:lnTo>
                <a:lnTo>
                  <a:pt x="0" y="4471416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2027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7965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60" dirty="0"/>
              <a:t> </a:t>
            </a:r>
            <a:r>
              <a:rPr dirty="0"/>
              <a:t>is</a:t>
            </a:r>
            <a:r>
              <a:rPr spc="-40" dirty="0"/>
              <a:t> </a:t>
            </a:r>
            <a:r>
              <a:rPr spc="-10" dirty="0"/>
              <a:t>SkillBridge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99156" y="1522599"/>
            <a:ext cx="5713730" cy="399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173990" indent="-227329">
              <a:lnSpc>
                <a:spcPct val="150000"/>
              </a:lnSpc>
              <a:spcBef>
                <a:spcPts val="100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Is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opportunity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for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Members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 	</a:t>
            </a:r>
            <a:r>
              <a:rPr sz="2400" dirty="0">
                <a:latin typeface="Calibri"/>
                <a:cs typeface="Calibri"/>
              </a:rPr>
              <a:t>Military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Spouses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gain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valuable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civilian 	</a:t>
            </a:r>
            <a:r>
              <a:rPr sz="2400" dirty="0">
                <a:latin typeface="Calibri"/>
                <a:cs typeface="Calibri"/>
              </a:rPr>
              <a:t>work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experience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employment</a:t>
            </a:r>
            <a:endParaRPr sz="240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spcBef>
                <a:spcPts val="500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During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last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180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days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of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service,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most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are 	</a:t>
            </a:r>
            <a:r>
              <a:rPr sz="2400" dirty="0">
                <a:latin typeface="Calibri"/>
                <a:cs typeface="Calibri"/>
              </a:rPr>
              <a:t>between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6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&amp;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21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weeks</a:t>
            </a:r>
            <a:endParaRPr sz="2400">
              <a:latin typeface="Calibri"/>
              <a:cs typeface="Calibri"/>
            </a:endParaRPr>
          </a:p>
          <a:p>
            <a:pPr marL="240029" marR="822325" indent="-227329">
              <a:lnSpc>
                <a:spcPct val="150000"/>
              </a:lnSpc>
              <a:spcBef>
                <a:spcPts val="495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Calibri"/>
                <a:cs typeface="Calibri"/>
              </a:rPr>
              <a:t>Pay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and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Benefits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Provided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by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DOD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for 	</a:t>
            </a:r>
            <a:r>
              <a:rPr sz="2400" dirty="0">
                <a:latin typeface="Calibri"/>
                <a:cs typeface="Calibri"/>
              </a:rPr>
              <a:t>Service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Members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41010" y="1984248"/>
            <a:ext cx="5379449" cy="3403003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3</a:t>
            </a:fld>
            <a:endParaRPr sz="1800" baseline="2314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3" y="493013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>
                <a:moveTo>
                  <a:pt x="0" y="0"/>
                </a:moveTo>
                <a:lnTo>
                  <a:pt x="1178648" y="0"/>
                </a:lnTo>
              </a:path>
            </a:pathLst>
          </a:custGeom>
          <a:ln w="38100">
            <a:solidFill>
              <a:srgbClr val="3A5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30351" y="1487424"/>
            <a:ext cx="11131550" cy="4471670"/>
          </a:xfrm>
          <a:custGeom>
            <a:avLst/>
            <a:gdLst/>
            <a:ahLst/>
            <a:cxnLst/>
            <a:rect l="l" t="t" r="r" b="b"/>
            <a:pathLst>
              <a:path w="11131550" h="4471670">
                <a:moveTo>
                  <a:pt x="0" y="0"/>
                </a:moveTo>
                <a:lnTo>
                  <a:pt x="11131296" y="0"/>
                </a:lnTo>
                <a:lnTo>
                  <a:pt x="11131296" y="4471416"/>
                </a:lnTo>
                <a:lnTo>
                  <a:pt x="0" y="4471416"/>
                </a:lnTo>
                <a:lnTo>
                  <a:pt x="0" y="0"/>
                </a:lnTo>
                <a:close/>
              </a:path>
            </a:pathLst>
          </a:custGeom>
          <a:ln w="12699">
            <a:solidFill>
              <a:srgbClr val="2027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99160">
              <a:lnSpc>
                <a:spcPct val="100000"/>
              </a:lnSpc>
              <a:spcBef>
                <a:spcPts val="100"/>
              </a:spcBef>
            </a:pPr>
            <a:r>
              <a:rPr dirty="0"/>
              <a:t>What</a:t>
            </a:r>
            <a:r>
              <a:rPr spc="-80" dirty="0"/>
              <a:t> </a:t>
            </a:r>
            <a:r>
              <a:rPr dirty="0"/>
              <a:t>is</a:t>
            </a:r>
            <a:r>
              <a:rPr spc="-65" dirty="0"/>
              <a:t> </a:t>
            </a:r>
            <a:r>
              <a:rPr dirty="0"/>
              <a:t>SkillBridge</a:t>
            </a:r>
            <a:r>
              <a:rPr spc="-90" dirty="0"/>
              <a:t> </a:t>
            </a:r>
            <a:r>
              <a:rPr spc="-10" dirty="0"/>
              <a:t>(cont)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99156" y="1509646"/>
            <a:ext cx="5645785" cy="3290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029" marR="87630" indent="-227329" algn="just">
              <a:lnSpc>
                <a:spcPct val="150000"/>
              </a:lnSpc>
              <a:spcBef>
                <a:spcPts val="100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10" dirty="0">
                <a:latin typeface="Calibri"/>
                <a:cs typeface="Calibri"/>
              </a:rPr>
              <a:t>Approved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opportunities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are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listed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on 	</a:t>
            </a:r>
            <a:r>
              <a:rPr sz="2800" dirty="0">
                <a:latin typeface="Calibri"/>
                <a:cs typeface="Calibri"/>
              </a:rPr>
              <a:t>the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SkillBridge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Website</a:t>
            </a:r>
            <a:endParaRPr sz="2800">
              <a:latin typeface="Calibri"/>
              <a:cs typeface="Calibri"/>
            </a:endParaRPr>
          </a:p>
          <a:p>
            <a:pPr marL="240029" marR="5080" indent="-227329" algn="just">
              <a:lnSpc>
                <a:spcPct val="150000"/>
              </a:lnSpc>
              <a:spcBef>
                <a:spcPts val="505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800" spc="-20" dirty="0">
                <a:latin typeface="Calibri"/>
                <a:cs typeface="Calibri"/>
              </a:rPr>
              <a:t>Interested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Service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Members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can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then 	</a:t>
            </a:r>
            <a:r>
              <a:rPr sz="2800" dirty="0">
                <a:latin typeface="Calibri"/>
                <a:cs typeface="Calibri"/>
              </a:rPr>
              <a:t>research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opportunities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and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begin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the 	</a:t>
            </a:r>
            <a:r>
              <a:rPr sz="2800" dirty="0">
                <a:latin typeface="Calibri"/>
                <a:cs typeface="Calibri"/>
              </a:rPr>
              <a:t>application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process.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73369" y="1868423"/>
            <a:ext cx="5690322" cy="3588829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4</a:t>
            </a:fld>
            <a:endParaRPr sz="1800" baseline="2314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3" y="493013"/>
            <a:ext cx="1179195" cy="0"/>
          </a:xfrm>
          <a:custGeom>
            <a:avLst/>
            <a:gdLst/>
            <a:ahLst/>
            <a:cxnLst/>
            <a:rect l="l" t="t" r="r" b="b"/>
            <a:pathLst>
              <a:path w="1179195">
                <a:moveTo>
                  <a:pt x="0" y="0"/>
                </a:moveTo>
                <a:lnTo>
                  <a:pt x="1178648" y="0"/>
                </a:lnTo>
              </a:path>
            </a:pathLst>
          </a:custGeom>
          <a:ln w="38100">
            <a:solidFill>
              <a:srgbClr val="3A50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786640" y="1612391"/>
            <a:ext cx="6033198" cy="4002024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2920">
              <a:lnSpc>
                <a:spcPct val="100000"/>
              </a:lnSpc>
              <a:spcBef>
                <a:spcPts val="100"/>
              </a:spcBef>
            </a:pPr>
            <a:r>
              <a:rPr dirty="0"/>
              <a:t>Military</a:t>
            </a:r>
            <a:r>
              <a:rPr spc="-75" dirty="0"/>
              <a:t> </a:t>
            </a:r>
            <a:r>
              <a:rPr dirty="0"/>
              <a:t>Spouse</a:t>
            </a:r>
            <a:r>
              <a:rPr spc="-55" dirty="0"/>
              <a:t> </a:t>
            </a:r>
            <a:r>
              <a:rPr spc="-10" dirty="0"/>
              <a:t>Employment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5</a:t>
            </a:fld>
            <a:endParaRPr sz="1800" baseline="2314"/>
          </a:p>
        </p:txBody>
      </p:sp>
      <p:sp>
        <p:nvSpPr>
          <p:cNvPr id="5" name="object 5"/>
          <p:cNvSpPr txBox="1"/>
          <p:nvPr/>
        </p:nvSpPr>
        <p:spPr>
          <a:xfrm>
            <a:off x="699156" y="1509646"/>
            <a:ext cx="4972050" cy="399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9395" marR="26034" indent="-227329">
              <a:lnSpc>
                <a:spcPct val="150000"/>
              </a:lnSpc>
              <a:spcBef>
                <a:spcPts val="100"/>
              </a:spcBef>
              <a:buClr>
                <a:srgbClr val="2B6CA7"/>
              </a:buClr>
              <a:buFont typeface="Arial"/>
              <a:buChar char="•"/>
              <a:tabLst>
                <a:tab pos="240665" algn="l"/>
              </a:tabLst>
            </a:pPr>
            <a:r>
              <a:rPr sz="2800" dirty="0">
                <a:latin typeface="Calibri"/>
                <a:cs typeface="Calibri"/>
              </a:rPr>
              <a:t>SkillBridge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Links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DOD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Military 	</a:t>
            </a:r>
            <a:r>
              <a:rPr sz="2800" dirty="0">
                <a:latin typeface="Calibri"/>
                <a:cs typeface="Calibri"/>
              </a:rPr>
              <a:t>Spouse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Employment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Partnership</a:t>
            </a:r>
            <a:endParaRPr sz="2800">
              <a:latin typeface="Calibri"/>
              <a:cs typeface="Calibri"/>
            </a:endParaRPr>
          </a:p>
          <a:p>
            <a:pPr marL="240029" marR="456565" indent="-227329">
              <a:lnSpc>
                <a:spcPct val="150000"/>
              </a:lnSpc>
              <a:spcBef>
                <a:spcPts val="505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Over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130K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registered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Military 	</a:t>
            </a:r>
            <a:r>
              <a:rPr sz="2800" dirty="0">
                <a:latin typeface="Calibri"/>
                <a:cs typeface="Calibri"/>
              </a:rPr>
              <a:t>Spouses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seeking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employment</a:t>
            </a:r>
            <a:endParaRPr sz="2800">
              <a:latin typeface="Calibri"/>
              <a:cs typeface="Calibri"/>
            </a:endParaRPr>
          </a:p>
          <a:p>
            <a:pPr marL="240029" marR="5080" indent="-227329">
              <a:lnSpc>
                <a:spcPct val="150000"/>
              </a:lnSpc>
              <a:spcBef>
                <a:spcPts val="490"/>
              </a:spcBef>
              <a:buClr>
                <a:srgbClr val="2B6CA7"/>
              </a:buClr>
              <a:buFont typeface="Arial"/>
              <a:buChar char="•"/>
              <a:tabLst>
                <a:tab pos="241300" algn="l"/>
              </a:tabLst>
            </a:pPr>
            <a:r>
              <a:rPr sz="2800" dirty="0">
                <a:latin typeface="Calibri"/>
                <a:cs typeface="Calibri"/>
              </a:rPr>
              <a:t>DOD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Program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specific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to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Military 	</a:t>
            </a:r>
            <a:r>
              <a:rPr sz="2800" dirty="0">
                <a:latin typeface="Calibri"/>
                <a:cs typeface="Calibri"/>
              </a:rPr>
              <a:t>Spouse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Federal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Hiring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43158" y="1399425"/>
            <a:ext cx="54114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SkillBridge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programs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come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all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shapes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and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43158" y="1765185"/>
            <a:ext cx="512953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sizes,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however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most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partners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share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these characteristics: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3158" y="2804553"/>
            <a:ext cx="5739765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8039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Have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clearly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defined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job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training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career </a:t>
            </a:r>
            <a:r>
              <a:rPr sz="2000" dirty="0">
                <a:latin typeface="Calibri"/>
                <a:cs typeface="Calibri"/>
              </a:rPr>
              <a:t>development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programs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designed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to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enhance </a:t>
            </a:r>
            <a:r>
              <a:rPr sz="2000" dirty="0">
                <a:latin typeface="Calibri"/>
                <a:cs typeface="Calibri"/>
              </a:rPr>
              <a:t>opportunities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separating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Service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members.</a:t>
            </a:r>
            <a:endParaRPr sz="2000">
              <a:latin typeface="Calibri"/>
              <a:cs typeface="Calibri"/>
            </a:endParaRPr>
          </a:p>
          <a:p>
            <a:pPr marL="355600" marR="292100" indent="-342900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Can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demonstrate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high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probability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of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job </a:t>
            </a:r>
            <a:r>
              <a:rPr sz="2000" dirty="0">
                <a:latin typeface="Calibri"/>
                <a:cs typeface="Calibri"/>
              </a:rPr>
              <a:t>placement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Service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members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at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program’s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end</a:t>
            </a:r>
            <a:endParaRPr sz="2000">
              <a:latin typeface="Calibri"/>
              <a:cs typeface="Calibri"/>
            </a:endParaRPr>
          </a:p>
          <a:p>
            <a:pPr marL="352425" marR="5080" indent="-339725" algn="just">
              <a:lnSpc>
                <a:spcPct val="100000"/>
              </a:lnSpc>
              <a:spcBef>
                <a:spcPts val="2400"/>
              </a:spcBef>
              <a:buFont typeface="Arial"/>
              <a:buChar char="•"/>
              <a:tabLst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Support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“in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demand”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industries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or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occupations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with 	</a:t>
            </a:r>
            <a:r>
              <a:rPr sz="2000" dirty="0">
                <a:latin typeface="Calibri"/>
                <a:cs typeface="Calibri"/>
              </a:rPr>
              <a:t>opportunities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for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professional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advancement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beyond 	</a:t>
            </a:r>
            <a:r>
              <a:rPr sz="2000" dirty="0">
                <a:latin typeface="Calibri"/>
                <a:cs typeface="Calibri"/>
              </a:rPr>
              <a:t>initial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employment.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8327135" y="1274063"/>
            <a:ext cx="3369945" cy="4677410"/>
            <a:chOff x="8327135" y="1274063"/>
            <a:chExt cx="3369945" cy="4677410"/>
          </a:xfrm>
        </p:grpSpPr>
        <p:sp>
          <p:nvSpPr>
            <p:cNvPr id="7" name="object 7"/>
            <p:cNvSpPr/>
            <p:nvPr/>
          </p:nvSpPr>
          <p:spPr>
            <a:xfrm>
              <a:off x="8889491" y="5529072"/>
              <a:ext cx="1699260" cy="422275"/>
            </a:xfrm>
            <a:custGeom>
              <a:avLst/>
              <a:gdLst/>
              <a:ahLst/>
              <a:cxnLst/>
              <a:rect l="l" t="t" r="r" b="b"/>
              <a:pathLst>
                <a:path w="1699259" h="422275">
                  <a:moveTo>
                    <a:pt x="1119911" y="0"/>
                  </a:moveTo>
                  <a:lnTo>
                    <a:pt x="0" y="76555"/>
                  </a:lnTo>
                  <a:lnTo>
                    <a:pt x="1699260" y="422147"/>
                  </a:lnTo>
                  <a:lnTo>
                    <a:pt x="1119911" y="0"/>
                  </a:lnTo>
                  <a:close/>
                </a:path>
              </a:pathLst>
            </a:custGeom>
            <a:solidFill>
              <a:srgbClr val="1F3863">
                <a:alpha val="87841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878823" y="5036819"/>
              <a:ext cx="2818130" cy="579120"/>
            </a:xfrm>
            <a:custGeom>
              <a:avLst/>
              <a:gdLst/>
              <a:ahLst/>
              <a:cxnLst/>
              <a:rect l="l" t="t" r="r" b="b"/>
              <a:pathLst>
                <a:path w="2818129" h="579120">
                  <a:moveTo>
                    <a:pt x="0" y="0"/>
                  </a:moveTo>
                  <a:lnTo>
                    <a:pt x="23291" y="579119"/>
                  </a:lnTo>
                  <a:lnTo>
                    <a:pt x="2817876" y="3846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27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27135" y="1274063"/>
              <a:ext cx="3362325" cy="4154804"/>
            </a:xfrm>
            <a:custGeom>
              <a:avLst/>
              <a:gdLst/>
              <a:ahLst/>
              <a:cxnLst/>
              <a:rect l="l" t="t" r="r" b="b"/>
              <a:pathLst>
                <a:path w="3362325" h="4154804">
                  <a:moveTo>
                    <a:pt x="3361944" y="0"/>
                  </a:moveTo>
                  <a:lnTo>
                    <a:pt x="0" y="0"/>
                  </a:lnTo>
                  <a:lnTo>
                    <a:pt x="0" y="3696957"/>
                  </a:lnTo>
                  <a:lnTo>
                    <a:pt x="3361944" y="4154424"/>
                  </a:lnTo>
                  <a:lnTo>
                    <a:pt x="3361944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9323737" y="1425164"/>
            <a:ext cx="1368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95D2DE"/>
                </a:solidFill>
                <a:latin typeface="Calibri"/>
                <a:cs typeface="Calibri"/>
              </a:rPr>
              <a:t>Helpful</a:t>
            </a:r>
            <a:r>
              <a:rPr sz="2400" spc="-85" dirty="0">
                <a:solidFill>
                  <a:srgbClr val="95D2DE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95D2DE"/>
                </a:solidFill>
                <a:latin typeface="Calibri"/>
                <a:cs typeface="Calibri"/>
              </a:rPr>
              <a:t>Tip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89170" y="1947895"/>
            <a:ext cx="2635250" cy="2098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When</a:t>
            </a:r>
            <a:r>
              <a:rPr sz="1800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Considering</a:t>
            </a:r>
            <a:r>
              <a:rPr sz="180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Potential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SkillBridge</a:t>
            </a:r>
            <a:r>
              <a:rPr sz="18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FFFFFF"/>
                </a:solidFill>
                <a:latin typeface="Calibri"/>
                <a:cs typeface="Calibri"/>
              </a:rPr>
              <a:t>type:</a:t>
            </a:r>
            <a:endParaRPr sz="1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354965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Capitalize</a:t>
            </a:r>
            <a:r>
              <a:rPr sz="18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Experience</a:t>
            </a:r>
            <a:endParaRPr sz="1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160"/>
              </a:spcBef>
              <a:buFont typeface="Wingdings"/>
              <a:buChar char=""/>
              <a:tabLst>
                <a:tab pos="354965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Align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with</a:t>
            </a:r>
            <a:r>
              <a:rPr sz="18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Vacancies</a:t>
            </a:r>
            <a:endParaRPr sz="1800">
              <a:latin typeface="Calibri"/>
              <a:cs typeface="Calibri"/>
            </a:endParaRPr>
          </a:p>
          <a:p>
            <a:pPr marL="354965" indent="-342265">
              <a:lnSpc>
                <a:spcPct val="100000"/>
              </a:lnSpc>
              <a:spcBef>
                <a:spcPts val="2160"/>
              </a:spcBef>
              <a:buFont typeface="Wingdings"/>
              <a:buChar char=""/>
              <a:tabLst>
                <a:tab pos="354965" algn="l"/>
              </a:tabLst>
            </a:pP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Refine</a:t>
            </a:r>
            <a:r>
              <a:rPr sz="18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FFFFFF"/>
                </a:solidFill>
                <a:latin typeface="Calibri"/>
                <a:cs typeface="Calibri"/>
              </a:rPr>
              <a:t>Hiring</a:t>
            </a:r>
            <a:r>
              <a:rPr sz="180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Calibri"/>
                <a:cs typeface="Calibri"/>
              </a:rPr>
              <a:t>Process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54153" y="1424942"/>
            <a:ext cx="652780" cy="654050"/>
          </a:xfrm>
          <a:custGeom>
            <a:avLst/>
            <a:gdLst/>
            <a:ahLst/>
            <a:cxnLst/>
            <a:rect l="l" t="t" r="r" b="b"/>
            <a:pathLst>
              <a:path w="652780" h="654050">
                <a:moveTo>
                  <a:pt x="326224" y="0"/>
                </a:moveTo>
                <a:lnTo>
                  <a:pt x="286727" y="2298"/>
                </a:lnTo>
                <a:lnTo>
                  <a:pt x="248983" y="9359"/>
                </a:lnTo>
                <a:lnTo>
                  <a:pt x="195199" y="27749"/>
                </a:lnTo>
                <a:lnTo>
                  <a:pt x="145999" y="54610"/>
                </a:lnTo>
                <a:lnTo>
                  <a:pt x="102628" y="89611"/>
                </a:lnTo>
                <a:lnTo>
                  <a:pt x="65417" y="131140"/>
                </a:lnTo>
                <a:lnTo>
                  <a:pt x="35788" y="178689"/>
                </a:lnTo>
                <a:lnTo>
                  <a:pt x="14452" y="231190"/>
                </a:lnTo>
                <a:lnTo>
                  <a:pt x="5283" y="268478"/>
                </a:lnTo>
                <a:lnTo>
                  <a:pt x="533" y="307009"/>
                </a:lnTo>
                <a:lnTo>
                  <a:pt x="0" y="326986"/>
                </a:lnTo>
                <a:lnTo>
                  <a:pt x="533" y="346773"/>
                </a:lnTo>
                <a:lnTo>
                  <a:pt x="5283" y="385305"/>
                </a:lnTo>
                <a:lnTo>
                  <a:pt x="14452" y="422605"/>
                </a:lnTo>
                <a:lnTo>
                  <a:pt x="35788" y="475094"/>
                </a:lnTo>
                <a:lnTo>
                  <a:pt x="65417" y="522643"/>
                </a:lnTo>
                <a:lnTo>
                  <a:pt x="102628" y="564184"/>
                </a:lnTo>
                <a:lnTo>
                  <a:pt x="145999" y="599173"/>
                </a:lnTo>
                <a:lnTo>
                  <a:pt x="195199" y="626046"/>
                </a:lnTo>
                <a:lnTo>
                  <a:pt x="248983" y="644423"/>
                </a:lnTo>
                <a:lnTo>
                  <a:pt x="286727" y="651497"/>
                </a:lnTo>
                <a:lnTo>
                  <a:pt x="326224" y="653796"/>
                </a:lnTo>
                <a:lnTo>
                  <a:pt x="345973" y="653262"/>
                </a:lnTo>
                <a:lnTo>
                  <a:pt x="384416" y="648487"/>
                </a:lnTo>
                <a:lnTo>
                  <a:pt x="421614" y="639305"/>
                </a:lnTo>
                <a:lnTo>
                  <a:pt x="473989" y="617918"/>
                </a:lnTo>
                <a:lnTo>
                  <a:pt x="521177" y="588391"/>
                </a:lnTo>
                <a:lnTo>
                  <a:pt x="326224" y="588391"/>
                </a:lnTo>
                <a:lnTo>
                  <a:pt x="308406" y="587870"/>
                </a:lnTo>
                <a:lnTo>
                  <a:pt x="256921" y="578853"/>
                </a:lnTo>
                <a:lnTo>
                  <a:pt x="209486" y="560641"/>
                </a:lnTo>
                <a:lnTo>
                  <a:pt x="166992" y="533781"/>
                </a:lnTo>
                <a:lnTo>
                  <a:pt x="130492" y="499313"/>
                </a:lnTo>
                <a:lnTo>
                  <a:pt x="101041" y="458660"/>
                </a:lnTo>
                <a:lnTo>
                  <a:pt x="79882" y="412534"/>
                </a:lnTo>
                <a:lnTo>
                  <a:pt x="67716" y="362153"/>
                </a:lnTo>
                <a:lnTo>
                  <a:pt x="65239" y="326986"/>
                </a:lnTo>
                <a:lnTo>
                  <a:pt x="65773" y="309130"/>
                </a:lnTo>
                <a:lnTo>
                  <a:pt x="74764" y="257517"/>
                </a:lnTo>
                <a:lnTo>
                  <a:pt x="92925" y="209981"/>
                </a:lnTo>
                <a:lnTo>
                  <a:pt x="119735" y="167373"/>
                </a:lnTo>
                <a:lnTo>
                  <a:pt x="154114" y="130797"/>
                </a:lnTo>
                <a:lnTo>
                  <a:pt x="194678" y="101269"/>
                </a:lnTo>
                <a:lnTo>
                  <a:pt x="240703" y="80060"/>
                </a:lnTo>
                <a:lnTo>
                  <a:pt x="290957" y="67868"/>
                </a:lnTo>
                <a:lnTo>
                  <a:pt x="326224" y="65392"/>
                </a:lnTo>
                <a:lnTo>
                  <a:pt x="407519" y="65392"/>
                </a:lnTo>
                <a:lnTo>
                  <a:pt x="450011" y="22796"/>
                </a:lnTo>
                <a:lnTo>
                  <a:pt x="398170" y="8305"/>
                </a:lnTo>
                <a:lnTo>
                  <a:pt x="344385" y="533"/>
                </a:lnTo>
                <a:lnTo>
                  <a:pt x="326224" y="0"/>
                </a:lnTo>
                <a:close/>
              </a:path>
              <a:path w="652780" h="654050">
                <a:moveTo>
                  <a:pt x="652272" y="326986"/>
                </a:moveTo>
                <a:lnTo>
                  <a:pt x="587019" y="326986"/>
                </a:lnTo>
                <a:lnTo>
                  <a:pt x="586498" y="344652"/>
                </a:lnTo>
                <a:lnTo>
                  <a:pt x="584555" y="362153"/>
                </a:lnTo>
                <a:lnTo>
                  <a:pt x="572389" y="412534"/>
                </a:lnTo>
                <a:lnTo>
                  <a:pt x="551230" y="458660"/>
                </a:lnTo>
                <a:lnTo>
                  <a:pt x="521779" y="499313"/>
                </a:lnTo>
                <a:lnTo>
                  <a:pt x="485279" y="533781"/>
                </a:lnTo>
                <a:lnTo>
                  <a:pt x="442785" y="560641"/>
                </a:lnTo>
                <a:lnTo>
                  <a:pt x="395351" y="578853"/>
                </a:lnTo>
                <a:lnTo>
                  <a:pt x="343852" y="587870"/>
                </a:lnTo>
                <a:lnTo>
                  <a:pt x="326224" y="588391"/>
                </a:lnTo>
                <a:lnTo>
                  <a:pt x="521177" y="588391"/>
                </a:lnTo>
                <a:lnTo>
                  <a:pt x="562864" y="550926"/>
                </a:lnTo>
                <a:lnTo>
                  <a:pt x="597776" y="507441"/>
                </a:lnTo>
                <a:lnTo>
                  <a:pt x="624586" y="458127"/>
                </a:lnTo>
                <a:lnTo>
                  <a:pt x="642924" y="404228"/>
                </a:lnTo>
                <a:lnTo>
                  <a:pt x="649973" y="366395"/>
                </a:lnTo>
                <a:lnTo>
                  <a:pt x="651738" y="346773"/>
                </a:lnTo>
                <a:lnTo>
                  <a:pt x="652272" y="326986"/>
                </a:lnTo>
                <a:close/>
              </a:path>
              <a:path w="652780" h="654050">
                <a:moveTo>
                  <a:pt x="192379" y="264769"/>
                </a:moveTo>
                <a:lnTo>
                  <a:pt x="146888" y="310718"/>
                </a:lnTo>
                <a:lnTo>
                  <a:pt x="293598" y="457606"/>
                </a:lnTo>
                <a:lnTo>
                  <a:pt x="384952" y="366039"/>
                </a:lnTo>
                <a:lnTo>
                  <a:pt x="293598" y="366039"/>
                </a:lnTo>
                <a:lnTo>
                  <a:pt x="192379" y="264769"/>
                </a:lnTo>
                <a:close/>
              </a:path>
              <a:path w="652780" h="654050">
                <a:moveTo>
                  <a:pt x="573976" y="85013"/>
                </a:moveTo>
                <a:lnTo>
                  <a:pt x="293598" y="366039"/>
                </a:lnTo>
                <a:lnTo>
                  <a:pt x="384952" y="366039"/>
                </a:lnTo>
                <a:lnTo>
                  <a:pt x="619645" y="130797"/>
                </a:lnTo>
                <a:lnTo>
                  <a:pt x="573976" y="85013"/>
                </a:lnTo>
                <a:close/>
              </a:path>
              <a:path w="652780" h="654050">
                <a:moveTo>
                  <a:pt x="407519" y="65392"/>
                </a:moveTo>
                <a:lnTo>
                  <a:pt x="326224" y="65392"/>
                </a:lnTo>
                <a:lnTo>
                  <a:pt x="341388" y="65747"/>
                </a:lnTo>
                <a:lnTo>
                  <a:pt x="356196" y="66979"/>
                </a:lnTo>
                <a:lnTo>
                  <a:pt x="370128" y="68935"/>
                </a:lnTo>
                <a:lnTo>
                  <a:pt x="384238" y="71755"/>
                </a:lnTo>
                <a:lnTo>
                  <a:pt x="397814" y="75120"/>
                </a:lnTo>
                <a:lnTo>
                  <a:pt x="407519" y="6539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50" rIns="0" bIns="0" rtlCol="0">
            <a:spAutoFit/>
          </a:bodyPr>
          <a:lstStyle/>
          <a:p>
            <a:pPr marL="63881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Types</a:t>
            </a:r>
            <a:r>
              <a:rPr spc="-120" dirty="0"/>
              <a:t> </a:t>
            </a:r>
            <a:r>
              <a:rPr dirty="0"/>
              <a:t>of</a:t>
            </a:r>
            <a:r>
              <a:rPr spc="-95" dirty="0"/>
              <a:t> </a:t>
            </a:r>
            <a:r>
              <a:rPr dirty="0"/>
              <a:t>SkillBridge</a:t>
            </a:r>
            <a:r>
              <a:rPr spc="-130" dirty="0"/>
              <a:t> </a:t>
            </a:r>
            <a:r>
              <a:rPr spc="-10" dirty="0"/>
              <a:t>Programs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6</a:t>
            </a:fld>
            <a:endParaRPr sz="1800" baseline="2314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72795" y="1199388"/>
            <a:ext cx="10678795" cy="5439410"/>
            <a:chOff x="272795" y="1199388"/>
            <a:chExt cx="10678795" cy="5439410"/>
          </a:xfrm>
        </p:grpSpPr>
        <p:sp>
          <p:nvSpPr>
            <p:cNvPr id="3" name="object 3"/>
            <p:cNvSpPr/>
            <p:nvPr/>
          </p:nvSpPr>
          <p:spPr>
            <a:xfrm>
              <a:off x="454153" y="1424942"/>
              <a:ext cx="652780" cy="654050"/>
            </a:xfrm>
            <a:custGeom>
              <a:avLst/>
              <a:gdLst/>
              <a:ahLst/>
              <a:cxnLst/>
              <a:rect l="l" t="t" r="r" b="b"/>
              <a:pathLst>
                <a:path w="652780" h="654050">
                  <a:moveTo>
                    <a:pt x="326224" y="0"/>
                  </a:moveTo>
                  <a:lnTo>
                    <a:pt x="286727" y="2298"/>
                  </a:lnTo>
                  <a:lnTo>
                    <a:pt x="248983" y="9359"/>
                  </a:lnTo>
                  <a:lnTo>
                    <a:pt x="195199" y="27749"/>
                  </a:lnTo>
                  <a:lnTo>
                    <a:pt x="145999" y="54610"/>
                  </a:lnTo>
                  <a:lnTo>
                    <a:pt x="102628" y="89611"/>
                  </a:lnTo>
                  <a:lnTo>
                    <a:pt x="65417" y="131140"/>
                  </a:lnTo>
                  <a:lnTo>
                    <a:pt x="35788" y="178689"/>
                  </a:lnTo>
                  <a:lnTo>
                    <a:pt x="14452" y="231190"/>
                  </a:lnTo>
                  <a:lnTo>
                    <a:pt x="5283" y="268478"/>
                  </a:lnTo>
                  <a:lnTo>
                    <a:pt x="533" y="307009"/>
                  </a:lnTo>
                  <a:lnTo>
                    <a:pt x="0" y="326986"/>
                  </a:lnTo>
                  <a:lnTo>
                    <a:pt x="533" y="346773"/>
                  </a:lnTo>
                  <a:lnTo>
                    <a:pt x="5283" y="385305"/>
                  </a:lnTo>
                  <a:lnTo>
                    <a:pt x="14452" y="422605"/>
                  </a:lnTo>
                  <a:lnTo>
                    <a:pt x="35788" y="475094"/>
                  </a:lnTo>
                  <a:lnTo>
                    <a:pt x="65417" y="522643"/>
                  </a:lnTo>
                  <a:lnTo>
                    <a:pt x="102628" y="564184"/>
                  </a:lnTo>
                  <a:lnTo>
                    <a:pt x="145999" y="599173"/>
                  </a:lnTo>
                  <a:lnTo>
                    <a:pt x="195199" y="626046"/>
                  </a:lnTo>
                  <a:lnTo>
                    <a:pt x="248983" y="644423"/>
                  </a:lnTo>
                  <a:lnTo>
                    <a:pt x="286727" y="651497"/>
                  </a:lnTo>
                  <a:lnTo>
                    <a:pt x="326224" y="653796"/>
                  </a:lnTo>
                  <a:lnTo>
                    <a:pt x="345973" y="653262"/>
                  </a:lnTo>
                  <a:lnTo>
                    <a:pt x="384416" y="648487"/>
                  </a:lnTo>
                  <a:lnTo>
                    <a:pt x="421614" y="639305"/>
                  </a:lnTo>
                  <a:lnTo>
                    <a:pt x="473989" y="617918"/>
                  </a:lnTo>
                  <a:lnTo>
                    <a:pt x="521177" y="588391"/>
                  </a:lnTo>
                  <a:lnTo>
                    <a:pt x="326224" y="588391"/>
                  </a:lnTo>
                  <a:lnTo>
                    <a:pt x="308406" y="587870"/>
                  </a:lnTo>
                  <a:lnTo>
                    <a:pt x="256921" y="578853"/>
                  </a:lnTo>
                  <a:lnTo>
                    <a:pt x="209486" y="560641"/>
                  </a:lnTo>
                  <a:lnTo>
                    <a:pt x="166992" y="533781"/>
                  </a:lnTo>
                  <a:lnTo>
                    <a:pt x="130492" y="499313"/>
                  </a:lnTo>
                  <a:lnTo>
                    <a:pt x="101041" y="458660"/>
                  </a:lnTo>
                  <a:lnTo>
                    <a:pt x="79882" y="412534"/>
                  </a:lnTo>
                  <a:lnTo>
                    <a:pt x="67716" y="362153"/>
                  </a:lnTo>
                  <a:lnTo>
                    <a:pt x="65239" y="326986"/>
                  </a:lnTo>
                  <a:lnTo>
                    <a:pt x="65773" y="309130"/>
                  </a:lnTo>
                  <a:lnTo>
                    <a:pt x="74764" y="257517"/>
                  </a:lnTo>
                  <a:lnTo>
                    <a:pt x="92925" y="209981"/>
                  </a:lnTo>
                  <a:lnTo>
                    <a:pt x="119735" y="167373"/>
                  </a:lnTo>
                  <a:lnTo>
                    <a:pt x="154114" y="130797"/>
                  </a:lnTo>
                  <a:lnTo>
                    <a:pt x="194678" y="101269"/>
                  </a:lnTo>
                  <a:lnTo>
                    <a:pt x="240703" y="80060"/>
                  </a:lnTo>
                  <a:lnTo>
                    <a:pt x="290957" y="67868"/>
                  </a:lnTo>
                  <a:lnTo>
                    <a:pt x="326224" y="65392"/>
                  </a:lnTo>
                  <a:lnTo>
                    <a:pt x="407519" y="65392"/>
                  </a:lnTo>
                  <a:lnTo>
                    <a:pt x="450011" y="22796"/>
                  </a:lnTo>
                  <a:lnTo>
                    <a:pt x="398170" y="8305"/>
                  </a:lnTo>
                  <a:lnTo>
                    <a:pt x="344385" y="533"/>
                  </a:lnTo>
                  <a:lnTo>
                    <a:pt x="326224" y="0"/>
                  </a:lnTo>
                  <a:close/>
                </a:path>
                <a:path w="652780" h="654050">
                  <a:moveTo>
                    <a:pt x="652272" y="326986"/>
                  </a:moveTo>
                  <a:lnTo>
                    <a:pt x="587019" y="326986"/>
                  </a:lnTo>
                  <a:lnTo>
                    <a:pt x="586498" y="344652"/>
                  </a:lnTo>
                  <a:lnTo>
                    <a:pt x="584555" y="362153"/>
                  </a:lnTo>
                  <a:lnTo>
                    <a:pt x="572389" y="412534"/>
                  </a:lnTo>
                  <a:lnTo>
                    <a:pt x="551230" y="458660"/>
                  </a:lnTo>
                  <a:lnTo>
                    <a:pt x="521779" y="499313"/>
                  </a:lnTo>
                  <a:lnTo>
                    <a:pt x="485279" y="533781"/>
                  </a:lnTo>
                  <a:lnTo>
                    <a:pt x="442785" y="560641"/>
                  </a:lnTo>
                  <a:lnTo>
                    <a:pt x="395351" y="578853"/>
                  </a:lnTo>
                  <a:lnTo>
                    <a:pt x="343852" y="587870"/>
                  </a:lnTo>
                  <a:lnTo>
                    <a:pt x="326224" y="588391"/>
                  </a:lnTo>
                  <a:lnTo>
                    <a:pt x="521177" y="588391"/>
                  </a:lnTo>
                  <a:lnTo>
                    <a:pt x="562864" y="550926"/>
                  </a:lnTo>
                  <a:lnTo>
                    <a:pt x="597776" y="507441"/>
                  </a:lnTo>
                  <a:lnTo>
                    <a:pt x="624586" y="458127"/>
                  </a:lnTo>
                  <a:lnTo>
                    <a:pt x="642924" y="404228"/>
                  </a:lnTo>
                  <a:lnTo>
                    <a:pt x="649973" y="366395"/>
                  </a:lnTo>
                  <a:lnTo>
                    <a:pt x="651738" y="346773"/>
                  </a:lnTo>
                  <a:lnTo>
                    <a:pt x="652272" y="326986"/>
                  </a:lnTo>
                  <a:close/>
                </a:path>
                <a:path w="652780" h="654050">
                  <a:moveTo>
                    <a:pt x="192379" y="264769"/>
                  </a:moveTo>
                  <a:lnTo>
                    <a:pt x="146888" y="310718"/>
                  </a:lnTo>
                  <a:lnTo>
                    <a:pt x="293598" y="457606"/>
                  </a:lnTo>
                  <a:lnTo>
                    <a:pt x="384952" y="366039"/>
                  </a:lnTo>
                  <a:lnTo>
                    <a:pt x="293598" y="366039"/>
                  </a:lnTo>
                  <a:lnTo>
                    <a:pt x="192379" y="264769"/>
                  </a:lnTo>
                  <a:close/>
                </a:path>
                <a:path w="652780" h="654050">
                  <a:moveTo>
                    <a:pt x="573976" y="85013"/>
                  </a:moveTo>
                  <a:lnTo>
                    <a:pt x="293598" y="366039"/>
                  </a:lnTo>
                  <a:lnTo>
                    <a:pt x="384952" y="366039"/>
                  </a:lnTo>
                  <a:lnTo>
                    <a:pt x="619645" y="130797"/>
                  </a:lnTo>
                  <a:lnTo>
                    <a:pt x="573976" y="85013"/>
                  </a:lnTo>
                  <a:close/>
                </a:path>
                <a:path w="652780" h="654050">
                  <a:moveTo>
                    <a:pt x="407519" y="65392"/>
                  </a:moveTo>
                  <a:lnTo>
                    <a:pt x="326224" y="65392"/>
                  </a:lnTo>
                  <a:lnTo>
                    <a:pt x="341388" y="65747"/>
                  </a:lnTo>
                  <a:lnTo>
                    <a:pt x="356196" y="66979"/>
                  </a:lnTo>
                  <a:lnTo>
                    <a:pt x="370128" y="68935"/>
                  </a:lnTo>
                  <a:lnTo>
                    <a:pt x="384238" y="71755"/>
                  </a:lnTo>
                  <a:lnTo>
                    <a:pt x="397814" y="75120"/>
                  </a:lnTo>
                  <a:lnTo>
                    <a:pt x="407519" y="65392"/>
                  </a:lnTo>
                  <a:close/>
                </a:path>
              </a:pathLst>
            </a:custGeom>
            <a:solidFill>
              <a:srgbClr val="4DA3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0620" y="1199388"/>
              <a:ext cx="9800831" cy="5221223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Types</a:t>
            </a:r>
            <a:r>
              <a:rPr spc="-135" dirty="0"/>
              <a:t> </a:t>
            </a:r>
            <a:r>
              <a:rPr dirty="0"/>
              <a:t>of</a:t>
            </a:r>
            <a:r>
              <a:rPr spc="-110" dirty="0"/>
              <a:t> </a:t>
            </a:r>
            <a:r>
              <a:rPr dirty="0"/>
              <a:t>SkillBridge</a:t>
            </a:r>
            <a:r>
              <a:rPr spc="-145" dirty="0"/>
              <a:t> </a:t>
            </a:r>
            <a:r>
              <a:rPr spc="-10" dirty="0"/>
              <a:t>Programs</a:t>
            </a:r>
            <a:r>
              <a:rPr spc="-135" dirty="0"/>
              <a:t> </a:t>
            </a:r>
            <a:r>
              <a:rPr spc="-10" dirty="0"/>
              <a:t>(Cont)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7</a:t>
            </a:fld>
            <a:endParaRPr sz="1800" baseline="2314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476884" indent="6858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-10" dirty="0"/>
              <a:t>information</a:t>
            </a:r>
            <a:r>
              <a:rPr spc="-50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dirty="0"/>
              <a:t>links</a:t>
            </a:r>
            <a:r>
              <a:rPr spc="-65" dirty="0"/>
              <a:t> </a:t>
            </a:r>
            <a:r>
              <a:rPr dirty="0"/>
              <a:t>below</a:t>
            </a:r>
            <a:r>
              <a:rPr spc="-45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learn</a:t>
            </a:r>
            <a:r>
              <a:rPr spc="-65" dirty="0"/>
              <a:t> </a:t>
            </a:r>
            <a:r>
              <a:rPr dirty="0"/>
              <a:t>what</a:t>
            </a:r>
            <a:r>
              <a:rPr spc="-45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prepare</a:t>
            </a:r>
            <a:r>
              <a:rPr spc="-30" dirty="0"/>
              <a:t> </a:t>
            </a:r>
            <a:r>
              <a:rPr dirty="0"/>
              <a:t>for</a:t>
            </a:r>
            <a:r>
              <a:rPr spc="-40" dirty="0"/>
              <a:t> </a:t>
            </a:r>
            <a:r>
              <a:rPr dirty="0"/>
              <a:t>as</a:t>
            </a:r>
            <a:r>
              <a:rPr spc="-55" dirty="0"/>
              <a:t> </a:t>
            </a:r>
            <a:r>
              <a:rPr spc="-20" dirty="0"/>
              <a:t>your organization</a:t>
            </a:r>
            <a:r>
              <a:rPr spc="-55" dirty="0"/>
              <a:t> </a:t>
            </a:r>
            <a:r>
              <a:rPr dirty="0"/>
              <a:t>readies</a:t>
            </a:r>
            <a:r>
              <a:rPr spc="-55" dirty="0"/>
              <a:t> </a:t>
            </a:r>
            <a:r>
              <a:rPr dirty="0"/>
              <a:t>for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DoD</a:t>
            </a:r>
            <a:r>
              <a:rPr spc="-50" dirty="0"/>
              <a:t> </a:t>
            </a:r>
            <a:r>
              <a:rPr dirty="0"/>
              <a:t>SkillBridge</a:t>
            </a:r>
            <a:r>
              <a:rPr spc="-70" dirty="0"/>
              <a:t> </a:t>
            </a:r>
            <a:r>
              <a:rPr spc="-10" dirty="0"/>
              <a:t>Program.</a:t>
            </a:r>
          </a:p>
          <a:p>
            <a:pPr marL="12065" marR="180340">
              <a:lnSpc>
                <a:spcPct val="100000"/>
              </a:lnSpc>
              <a:spcBef>
                <a:spcPts val="2915"/>
              </a:spcBef>
            </a:pP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This</a:t>
            </a:r>
            <a:r>
              <a:rPr sz="1800" u="sng" spc="-4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18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Education/Training</a:t>
            </a:r>
            <a:r>
              <a:rPr sz="1800" u="sng" spc="-1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Plan</a:t>
            </a:r>
            <a:r>
              <a:rPr sz="18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Matrix</a:t>
            </a:r>
            <a:r>
              <a:rPr sz="1800" u="sng" spc="-4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</a:rPr>
              <a:t> </a:t>
            </a:r>
            <a:r>
              <a:rPr sz="1800" dirty="0"/>
              <a:t>helps</a:t>
            </a:r>
            <a:r>
              <a:rPr sz="1800" spc="-35" dirty="0"/>
              <a:t> </a:t>
            </a:r>
            <a:r>
              <a:rPr sz="1800" dirty="0"/>
              <a:t>your</a:t>
            </a:r>
            <a:r>
              <a:rPr sz="1800" spc="-35" dirty="0"/>
              <a:t> </a:t>
            </a:r>
            <a:r>
              <a:rPr sz="1800" spc="-10" dirty="0"/>
              <a:t>organization</a:t>
            </a:r>
            <a:r>
              <a:rPr sz="1800" spc="-30" dirty="0"/>
              <a:t> </a:t>
            </a:r>
            <a:r>
              <a:rPr sz="1800" spc="-10" dirty="0"/>
              <a:t>create</a:t>
            </a:r>
            <a:r>
              <a:rPr sz="1800" spc="-25" dirty="0"/>
              <a:t> </a:t>
            </a:r>
            <a:r>
              <a:rPr sz="1800" dirty="0"/>
              <a:t>a</a:t>
            </a:r>
            <a:r>
              <a:rPr sz="1800" spc="-40" dirty="0"/>
              <a:t> </a:t>
            </a:r>
            <a:r>
              <a:rPr sz="1800" dirty="0"/>
              <a:t>plan</a:t>
            </a:r>
            <a:r>
              <a:rPr sz="1800" spc="-30" dirty="0"/>
              <a:t> </a:t>
            </a:r>
            <a:r>
              <a:rPr sz="1800" dirty="0"/>
              <a:t>and</a:t>
            </a:r>
            <a:r>
              <a:rPr sz="1800" spc="-30" dirty="0"/>
              <a:t> </a:t>
            </a:r>
            <a:r>
              <a:rPr sz="1800" dirty="0"/>
              <a:t>schedule</a:t>
            </a:r>
            <a:r>
              <a:rPr sz="1800" spc="-30" dirty="0"/>
              <a:t> </a:t>
            </a:r>
            <a:r>
              <a:rPr sz="1800" dirty="0"/>
              <a:t>for</a:t>
            </a:r>
            <a:r>
              <a:rPr sz="1800" spc="-45" dirty="0"/>
              <a:t> </a:t>
            </a:r>
            <a:r>
              <a:rPr sz="1800" spc="-20" dirty="0"/>
              <a:t>your </a:t>
            </a:r>
            <a:r>
              <a:rPr sz="1800" dirty="0"/>
              <a:t>SkillBridge</a:t>
            </a:r>
            <a:r>
              <a:rPr sz="1800" spc="-65" dirty="0"/>
              <a:t> </a:t>
            </a:r>
            <a:r>
              <a:rPr sz="1800" dirty="0"/>
              <a:t>program</a:t>
            </a:r>
            <a:r>
              <a:rPr sz="1800" spc="-65" dirty="0"/>
              <a:t> </a:t>
            </a:r>
            <a:r>
              <a:rPr sz="1800" dirty="0"/>
              <a:t>educational</a:t>
            </a:r>
            <a:r>
              <a:rPr sz="1800" spc="-45" dirty="0"/>
              <a:t> </a:t>
            </a:r>
            <a:r>
              <a:rPr sz="1800" dirty="0"/>
              <a:t>activities</a:t>
            </a:r>
            <a:r>
              <a:rPr sz="1800" spc="-50" dirty="0"/>
              <a:t> </a:t>
            </a:r>
            <a:r>
              <a:rPr sz="1800" dirty="0"/>
              <a:t>such</a:t>
            </a:r>
            <a:r>
              <a:rPr sz="1800" spc="-65" dirty="0"/>
              <a:t> </a:t>
            </a:r>
            <a:r>
              <a:rPr sz="1800" dirty="0"/>
              <a:t>as</a:t>
            </a:r>
            <a:r>
              <a:rPr sz="1800" spc="-55" dirty="0"/>
              <a:t> </a:t>
            </a:r>
            <a:r>
              <a:rPr sz="1800" dirty="0"/>
              <a:t>classroom</a:t>
            </a:r>
            <a:r>
              <a:rPr sz="1800" spc="-65" dirty="0"/>
              <a:t> </a:t>
            </a:r>
            <a:r>
              <a:rPr sz="1800" dirty="0"/>
              <a:t>training,</a:t>
            </a:r>
            <a:r>
              <a:rPr sz="1800" spc="-60" dirty="0"/>
              <a:t> </a:t>
            </a:r>
            <a:r>
              <a:rPr sz="1800" dirty="0"/>
              <a:t>online</a:t>
            </a:r>
            <a:r>
              <a:rPr sz="1800" spc="-50" dirty="0"/>
              <a:t> </a:t>
            </a:r>
            <a:r>
              <a:rPr sz="1800" dirty="0"/>
              <a:t>training,</a:t>
            </a:r>
            <a:r>
              <a:rPr sz="1800" spc="-45" dirty="0"/>
              <a:t> </a:t>
            </a:r>
            <a:r>
              <a:rPr sz="1800" dirty="0"/>
              <a:t>guest</a:t>
            </a:r>
            <a:r>
              <a:rPr sz="1800" spc="-65" dirty="0"/>
              <a:t> </a:t>
            </a:r>
            <a:r>
              <a:rPr sz="1800" spc="-10" dirty="0"/>
              <a:t>lecturers, </a:t>
            </a:r>
            <a:r>
              <a:rPr sz="1800" dirty="0"/>
              <a:t>and</a:t>
            </a:r>
            <a:r>
              <a:rPr sz="1800" spc="-15" dirty="0"/>
              <a:t> </a:t>
            </a:r>
            <a:r>
              <a:rPr sz="1800" spc="-10" dirty="0"/>
              <a:t>assessments.</a:t>
            </a:r>
            <a:endParaRPr sz="1800"/>
          </a:p>
          <a:p>
            <a:pPr marL="12065" marR="5080">
              <a:lnSpc>
                <a:spcPct val="100000"/>
              </a:lnSpc>
              <a:spcBef>
                <a:spcPts val="2160"/>
              </a:spcBef>
            </a:pP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This</a:t>
            </a:r>
            <a:r>
              <a:rPr sz="18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 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Competency</a:t>
            </a:r>
            <a:r>
              <a:rPr sz="1800" u="sng" spc="-2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Matrix</a:t>
            </a:r>
            <a:r>
              <a:rPr sz="18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 </a:t>
            </a:r>
            <a:r>
              <a:rPr sz="18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Template</a:t>
            </a:r>
            <a:r>
              <a:rPr sz="1800" u="sng" spc="-4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</a:rPr>
              <a:t> </a:t>
            </a:r>
            <a:r>
              <a:rPr sz="1800" dirty="0"/>
              <a:t>helps</a:t>
            </a:r>
            <a:r>
              <a:rPr sz="1800" spc="-30" dirty="0"/>
              <a:t> </a:t>
            </a:r>
            <a:r>
              <a:rPr sz="1800" dirty="0"/>
              <a:t>your</a:t>
            </a:r>
            <a:r>
              <a:rPr sz="1800" spc="-40" dirty="0"/>
              <a:t> </a:t>
            </a:r>
            <a:r>
              <a:rPr sz="1800" spc="-10" dirty="0"/>
              <a:t>organization</a:t>
            </a:r>
            <a:r>
              <a:rPr sz="1800" spc="-35" dirty="0"/>
              <a:t> </a:t>
            </a:r>
            <a:r>
              <a:rPr sz="1800" spc="-10" dirty="0"/>
              <a:t>catalog</a:t>
            </a:r>
            <a:r>
              <a:rPr sz="1800" spc="-40" dirty="0"/>
              <a:t> </a:t>
            </a:r>
            <a:r>
              <a:rPr sz="1800" dirty="0"/>
              <a:t>and</a:t>
            </a:r>
            <a:r>
              <a:rPr sz="1800" spc="-35" dirty="0"/>
              <a:t> </a:t>
            </a:r>
            <a:r>
              <a:rPr sz="1800" dirty="0"/>
              <a:t>define</a:t>
            </a:r>
            <a:r>
              <a:rPr sz="1800" spc="-40" dirty="0"/>
              <a:t> </a:t>
            </a:r>
            <a:r>
              <a:rPr sz="1800" dirty="0"/>
              <a:t>the</a:t>
            </a:r>
            <a:r>
              <a:rPr sz="1800" spc="-35" dirty="0"/>
              <a:t> </a:t>
            </a:r>
            <a:r>
              <a:rPr sz="1800" spc="-10" dirty="0"/>
              <a:t>competencies</a:t>
            </a:r>
            <a:r>
              <a:rPr sz="1800" spc="-20" dirty="0"/>
              <a:t> that </a:t>
            </a:r>
            <a:r>
              <a:rPr sz="1800" dirty="0"/>
              <a:t>are</a:t>
            </a:r>
            <a:r>
              <a:rPr sz="1800" spc="-45" dirty="0"/>
              <a:t> </a:t>
            </a:r>
            <a:r>
              <a:rPr sz="1800" dirty="0"/>
              <a:t>important</a:t>
            </a:r>
            <a:r>
              <a:rPr sz="1800" spc="-35" dirty="0"/>
              <a:t> </a:t>
            </a:r>
            <a:r>
              <a:rPr sz="1800" dirty="0"/>
              <a:t>for</a:t>
            </a:r>
            <a:r>
              <a:rPr sz="1800" spc="-50" dirty="0"/>
              <a:t> </a:t>
            </a:r>
            <a:r>
              <a:rPr sz="1800" dirty="0"/>
              <a:t>your</a:t>
            </a:r>
            <a:r>
              <a:rPr sz="1800" spc="-40" dirty="0"/>
              <a:t> </a:t>
            </a:r>
            <a:r>
              <a:rPr sz="1800" spc="-10" dirty="0"/>
              <a:t>program,</a:t>
            </a:r>
            <a:r>
              <a:rPr sz="1800" spc="-40" dirty="0"/>
              <a:t> </a:t>
            </a:r>
            <a:r>
              <a:rPr sz="1800" dirty="0"/>
              <a:t>participants,</a:t>
            </a:r>
            <a:r>
              <a:rPr sz="1800" spc="-40" dirty="0"/>
              <a:t> </a:t>
            </a:r>
            <a:r>
              <a:rPr sz="1800" dirty="0"/>
              <a:t>and</a:t>
            </a:r>
            <a:r>
              <a:rPr sz="1800" spc="-30" dirty="0"/>
              <a:t> </a:t>
            </a:r>
            <a:r>
              <a:rPr sz="1800" spc="-10" dirty="0"/>
              <a:t>employers.</a:t>
            </a:r>
            <a:r>
              <a:rPr sz="1800" spc="-45" dirty="0"/>
              <a:t> </a:t>
            </a:r>
            <a:r>
              <a:rPr sz="1800" dirty="0"/>
              <a:t>These</a:t>
            </a:r>
            <a:r>
              <a:rPr sz="1800" spc="-45" dirty="0"/>
              <a:t> </a:t>
            </a:r>
            <a:r>
              <a:rPr sz="1800" spc="-10" dirty="0"/>
              <a:t>competencies</a:t>
            </a:r>
            <a:r>
              <a:rPr sz="1800" spc="-20" dirty="0"/>
              <a:t> </a:t>
            </a:r>
            <a:r>
              <a:rPr sz="1800" dirty="0"/>
              <a:t>align</a:t>
            </a:r>
            <a:r>
              <a:rPr sz="1800" spc="-35" dirty="0"/>
              <a:t> </a:t>
            </a:r>
            <a:r>
              <a:rPr sz="1800" dirty="0"/>
              <a:t>to</a:t>
            </a:r>
            <a:r>
              <a:rPr sz="1800" spc="-45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dirty="0"/>
              <a:t>job</a:t>
            </a:r>
            <a:r>
              <a:rPr sz="1800" spc="-45" dirty="0"/>
              <a:t> </a:t>
            </a:r>
            <a:r>
              <a:rPr sz="1800" spc="-20" dirty="0"/>
              <a:t>role </a:t>
            </a:r>
            <a:r>
              <a:rPr sz="1800" spc="-10" dirty="0"/>
              <a:t>requirements</a:t>
            </a:r>
            <a:r>
              <a:rPr sz="1800" spc="-45" dirty="0"/>
              <a:t> </a:t>
            </a:r>
            <a:r>
              <a:rPr sz="1800" dirty="0"/>
              <a:t>and</a:t>
            </a:r>
            <a:r>
              <a:rPr sz="1800" spc="-35" dirty="0"/>
              <a:t> </a:t>
            </a:r>
            <a:r>
              <a:rPr sz="1800" spc="-10" dirty="0"/>
              <a:t>expectations</a:t>
            </a:r>
            <a:r>
              <a:rPr sz="1800" spc="-40" dirty="0"/>
              <a:t> </a:t>
            </a:r>
            <a:r>
              <a:rPr sz="1800" dirty="0"/>
              <a:t>for</a:t>
            </a:r>
            <a:r>
              <a:rPr sz="1800" spc="-50" dirty="0"/>
              <a:t> </a:t>
            </a:r>
            <a:r>
              <a:rPr sz="1800" dirty="0"/>
              <a:t>which</a:t>
            </a:r>
            <a:r>
              <a:rPr sz="1800" spc="-25" dirty="0"/>
              <a:t> </a:t>
            </a:r>
            <a:r>
              <a:rPr sz="1800" dirty="0"/>
              <a:t>you</a:t>
            </a:r>
            <a:r>
              <a:rPr sz="1800" spc="-35" dirty="0"/>
              <a:t> </a:t>
            </a:r>
            <a:r>
              <a:rPr sz="1800" dirty="0"/>
              <a:t>are</a:t>
            </a:r>
            <a:r>
              <a:rPr sz="1800" spc="-40" dirty="0"/>
              <a:t> </a:t>
            </a:r>
            <a:r>
              <a:rPr sz="1800" dirty="0"/>
              <a:t>training</a:t>
            </a:r>
            <a:r>
              <a:rPr sz="1800" spc="-35" dirty="0"/>
              <a:t> </a:t>
            </a:r>
            <a:r>
              <a:rPr sz="1800" dirty="0"/>
              <a:t>your</a:t>
            </a:r>
            <a:r>
              <a:rPr sz="1800" spc="-40" dirty="0"/>
              <a:t> </a:t>
            </a:r>
            <a:r>
              <a:rPr sz="1800" dirty="0"/>
              <a:t>participants</a:t>
            </a:r>
            <a:r>
              <a:rPr sz="1800" spc="-35" dirty="0"/>
              <a:t> </a:t>
            </a:r>
            <a:r>
              <a:rPr sz="1800" dirty="0"/>
              <a:t>so</a:t>
            </a:r>
            <a:r>
              <a:rPr sz="1800" spc="-45" dirty="0"/>
              <a:t> </a:t>
            </a:r>
            <a:r>
              <a:rPr sz="1800" dirty="0"/>
              <a:t>they</a:t>
            </a:r>
            <a:r>
              <a:rPr sz="1800" spc="-50" dirty="0"/>
              <a:t> </a:t>
            </a:r>
            <a:r>
              <a:rPr sz="1800" dirty="0"/>
              <a:t>can</a:t>
            </a:r>
            <a:r>
              <a:rPr sz="1800" spc="-30" dirty="0"/>
              <a:t> </a:t>
            </a:r>
            <a:r>
              <a:rPr sz="1800" spc="-10" dirty="0"/>
              <a:t>graduate</a:t>
            </a:r>
            <a:r>
              <a:rPr sz="1800" spc="-45" dirty="0"/>
              <a:t> </a:t>
            </a:r>
            <a:r>
              <a:rPr sz="1800" spc="-25" dirty="0"/>
              <a:t>and </a:t>
            </a:r>
            <a:r>
              <a:rPr sz="1800" dirty="0"/>
              <a:t>gain</a:t>
            </a:r>
            <a:r>
              <a:rPr sz="1800" spc="-30" dirty="0"/>
              <a:t> </a:t>
            </a:r>
            <a:r>
              <a:rPr sz="1800" spc="-10" dirty="0"/>
              <a:t>employment.</a:t>
            </a:r>
            <a:r>
              <a:rPr sz="1800" spc="-45" dirty="0"/>
              <a:t> </a:t>
            </a:r>
            <a:r>
              <a:rPr sz="1800" spc="-25" dirty="0"/>
              <a:t>Your</a:t>
            </a:r>
            <a:r>
              <a:rPr sz="1800" spc="-45" dirty="0"/>
              <a:t> </a:t>
            </a:r>
            <a:r>
              <a:rPr sz="1800" dirty="0"/>
              <a:t>program</a:t>
            </a:r>
            <a:r>
              <a:rPr sz="1800" spc="-45" dirty="0"/>
              <a:t> </a:t>
            </a:r>
            <a:r>
              <a:rPr sz="1800" dirty="0"/>
              <a:t>will</a:t>
            </a:r>
            <a:r>
              <a:rPr sz="1800" spc="-25" dirty="0"/>
              <a:t> </a:t>
            </a:r>
            <a:r>
              <a:rPr sz="1800" dirty="0"/>
              <a:t>better</a:t>
            </a:r>
            <a:r>
              <a:rPr sz="1800" spc="-40" dirty="0"/>
              <a:t> </a:t>
            </a:r>
            <a:r>
              <a:rPr sz="1800" dirty="0"/>
              <a:t>meet</a:t>
            </a:r>
            <a:r>
              <a:rPr sz="1800" spc="-45" dirty="0"/>
              <a:t> </a:t>
            </a:r>
            <a:r>
              <a:rPr sz="1800" dirty="0"/>
              <a:t>your</a:t>
            </a:r>
            <a:r>
              <a:rPr sz="1800" spc="-40" dirty="0"/>
              <a:t> </a:t>
            </a:r>
            <a:r>
              <a:rPr sz="1800" spc="-10" dirty="0"/>
              <a:t>employment</a:t>
            </a:r>
            <a:r>
              <a:rPr sz="1800" spc="-45" dirty="0"/>
              <a:t> </a:t>
            </a:r>
            <a:r>
              <a:rPr sz="1800" dirty="0"/>
              <a:t>goals</a:t>
            </a:r>
            <a:r>
              <a:rPr sz="1800" spc="-40" dirty="0"/>
              <a:t> </a:t>
            </a:r>
            <a:r>
              <a:rPr sz="1800" dirty="0"/>
              <a:t>if</a:t>
            </a:r>
            <a:r>
              <a:rPr sz="1800" spc="-30" dirty="0"/>
              <a:t> </a:t>
            </a:r>
            <a:r>
              <a:rPr sz="1800" dirty="0"/>
              <a:t>you</a:t>
            </a:r>
            <a:r>
              <a:rPr sz="1800" spc="-25" dirty="0"/>
              <a:t> </a:t>
            </a:r>
            <a:r>
              <a:rPr sz="1800" dirty="0"/>
              <a:t>align</a:t>
            </a:r>
            <a:r>
              <a:rPr sz="1800" spc="-30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spc="-10" dirty="0"/>
              <a:t>defined competencies</a:t>
            </a:r>
            <a:r>
              <a:rPr sz="1800" spc="-25" dirty="0"/>
              <a:t> </a:t>
            </a:r>
            <a:r>
              <a:rPr sz="1800" dirty="0"/>
              <a:t>to</a:t>
            </a:r>
            <a:r>
              <a:rPr sz="1800" spc="-40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dirty="0"/>
              <a:t>learning</a:t>
            </a:r>
            <a:r>
              <a:rPr sz="1800" spc="-25" dirty="0"/>
              <a:t> </a:t>
            </a:r>
            <a:r>
              <a:rPr sz="1800" dirty="0"/>
              <a:t>objectives</a:t>
            </a:r>
            <a:r>
              <a:rPr sz="1800" spc="-50" dirty="0"/>
              <a:t> </a:t>
            </a:r>
            <a:r>
              <a:rPr sz="1800" dirty="0"/>
              <a:t>from</a:t>
            </a:r>
            <a:r>
              <a:rPr sz="1800" spc="-45" dirty="0"/>
              <a:t> </a:t>
            </a:r>
            <a:r>
              <a:rPr sz="1800" dirty="0"/>
              <a:t>each</a:t>
            </a:r>
            <a:r>
              <a:rPr sz="1800" spc="-30" dirty="0"/>
              <a:t> </a:t>
            </a:r>
            <a:r>
              <a:rPr sz="1800" dirty="0"/>
              <a:t>educational</a:t>
            </a:r>
            <a:r>
              <a:rPr sz="1800" spc="-30" dirty="0"/>
              <a:t> </a:t>
            </a:r>
            <a:r>
              <a:rPr sz="1800" dirty="0"/>
              <a:t>asset</a:t>
            </a:r>
            <a:r>
              <a:rPr sz="1800" spc="-55" dirty="0"/>
              <a:t> </a:t>
            </a:r>
            <a:r>
              <a:rPr sz="1800" dirty="0"/>
              <a:t>during</a:t>
            </a:r>
            <a:r>
              <a:rPr sz="1800" spc="-30" dirty="0"/>
              <a:t> </a:t>
            </a:r>
            <a:r>
              <a:rPr sz="1800" dirty="0"/>
              <a:t>its</a:t>
            </a:r>
            <a:r>
              <a:rPr sz="1800" spc="-40" dirty="0"/>
              <a:t> </a:t>
            </a:r>
            <a:r>
              <a:rPr sz="1800" dirty="0"/>
              <a:t>delivery</a:t>
            </a:r>
            <a:r>
              <a:rPr sz="1800" spc="-45" dirty="0"/>
              <a:t> </a:t>
            </a:r>
            <a:r>
              <a:rPr sz="1800" dirty="0"/>
              <a:t>or</a:t>
            </a:r>
            <a:r>
              <a:rPr sz="1800" spc="-40" dirty="0"/>
              <a:t> </a:t>
            </a:r>
            <a:r>
              <a:rPr sz="1800" spc="-10" dirty="0"/>
              <a:t>execution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454153" y="1424942"/>
            <a:ext cx="652780" cy="654050"/>
          </a:xfrm>
          <a:custGeom>
            <a:avLst/>
            <a:gdLst/>
            <a:ahLst/>
            <a:cxnLst/>
            <a:rect l="l" t="t" r="r" b="b"/>
            <a:pathLst>
              <a:path w="652780" h="654050">
                <a:moveTo>
                  <a:pt x="326224" y="0"/>
                </a:moveTo>
                <a:lnTo>
                  <a:pt x="286727" y="2298"/>
                </a:lnTo>
                <a:lnTo>
                  <a:pt x="248983" y="9359"/>
                </a:lnTo>
                <a:lnTo>
                  <a:pt x="195199" y="27749"/>
                </a:lnTo>
                <a:lnTo>
                  <a:pt x="145999" y="54610"/>
                </a:lnTo>
                <a:lnTo>
                  <a:pt x="102628" y="89611"/>
                </a:lnTo>
                <a:lnTo>
                  <a:pt x="65417" y="131140"/>
                </a:lnTo>
                <a:lnTo>
                  <a:pt x="35788" y="178689"/>
                </a:lnTo>
                <a:lnTo>
                  <a:pt x="14452" y="231190"/>
                </a:lnTo>
                <a:lnTo>
                  <a:pt x="5283" y="268478"/>
                </a:lnTo>
                <a:lnTo>
                  <a:pt x="533" y="307009"/>
                </a:lnTo>
                <a:lnTo>
                  <a:pt x="0" y="326986"/>
                </a:lnTo>
                <a:lnTo>
                  <a:pt x="533" y="346773"/>
                </a:lnTo>
                <a:lnTo>
                  <a:pt x="5283" y="385305"/>
                </a:lnTo>
                <a:lnTo>
                  <a:pt x="14452" y="422605"/>
                </a:lnTo>
                <a:lnTo>
                  <a:pt x="35788" y="475094"/>
                </a:lnTo>
                <a:lnTo>
                  <a:pt x="65417" y="522643"/>
                </a:lnTo>
                <a:lnTo>
                  <a:pt x="102628" y="564184"/>
                </a:lnTo>
                <a:lnTo>
                  <a:pt x="145999" y="599173"/>
                </a:lnTo>
                <a:lnTo>
                  <a:pt x="195199" y="626046"/>
                </a:lnTo>
                <a:lnTo>
                  <a:pt x="248983" y="644423"/>
                </a:lnTo>
                <a:lnTo>
                  <a:pt x="286727" y="651497"/>
                </a:lnTo>
                <a:lnTo>
                  <a:pt x="326224" y="653796"/>
                </a:lnTo>
                <a:lnTo>
                  <a:pt x="345973" y="653262"/>
                </a:lnTo>
                <a:lnTo>
                  <a:pt x="384416" y="648487"/>
                </a:lnTo>
                <a:lnTo>
                  <a:pt x="421614" y="639305"/>
                </a:lnTo>
                <a:lnTo>
                  <a:pt x="473989" y="617918"/>
                </a:lnTo>
                <a:lnTo>
                  <a:pt x="521177" y="588391"/>
                </a:lnTo>
                <a:lnTo>
                  <a:pt x="326224" y="588391"/>
                </a:lnTo>
                <a:lnTo>
                  <a:pt x="308406" y="587870"/>
                </a:lnTo>
                <a:lnTo>
                  <a:pt x="256921" y="578853"/>
                </a:lnTo>
                <a:lnTo>
                  <a:pt x="209486" y="560641"/>
                </a:lnTo>
                <a:lnTo>
                  <a:pt x="166992" y="533781"/>
                </a:lnTo>
                <a:lnTo>
                  <a:pt x="130492" y="499313"/>
                </a:lnTo>
                <a:lnTo>
                  <a:pt x="101041" y="458660"/>
                </a:lnTo>
                <a:lnTo>
                  <a:pt x="79882" y="412534"/>
                </a:lnTo>
                <a:lnTo>
                  <a:pt x="67716" y="362153"/>
                </a:lnTo>
                <a:lnTo>
                  <a:pt x="65239" y="326986"/>
                </a:lnTo>
                <a:lnTo>
                  <a:pt x="65773" y="309130"/>
                </a:lnTo>
                <a:lnTo>
                  <a:pt x="74764" y="257517"/>
                </a:lnTo>
                <a:lnTo>
                  <a:pt x="92925" y="209981"/>
                </a:lnTo>
                <a:lnTo>
                  <a:pt x="119735" y="167373"/>
                </a:lnTo>
                <a:lnTo>
                  <a:pt x="154114" y="130797"/>
                </a:lnTo>
                <a:lnTo>
                  <a:pt x="194678" y="101269"/>
                </a:lnTo>
                <a:lnTo>
                  <a:pt x="240703" y="80060"/>
                </a:lnTo>
                <a:lnTo>
                  <a:pt x="290957" y="67868"/>
                </a:lnTo>
                <a:lnTo>
                  <a:pt x="326224" y="65392"/>
                </a:lnTo>
                <a:lnTo>
                  <a:pt x="407519" y="65392"/>
                </a:lnTo>
                <a:lnTo>
                  <a:pt x="450011" y="22796"/>
                </a:lnTo>
                <a:lnTo>
                  <a:pt x="398170" y="8305"/>
                </a:lnTo>
                <a:lnTo>
                  <a:pt x="344385" y="533"/>
                </a:lnTo>
                <a:lnTo>
                  <a:pt x="326224" y="0"/>
                </a:lnTo>
                <a:close/>
              </a:path>
              <a:path w="652780" h="654050">
                <a:moveTo>
                  <a:pt x="652272" y="326986"/>
                </a:moveTo>
                <a:lnTo>
                  <a:pt x="587019" y="326986"/>
                </a:lnTo>
                <a:lnTo>
                  <a:pt x="586498" y="344652"/>
                </a:lnTo>
                <a:lnTo>
                  <a:pt x="584555" y="362153"/>
                </a:lnTo>
                <a:lnTo>
                  <a:pt x="572389" y="412534"/>
                </a:lnTo>
                <a:lnTo>
                  <a:pt x="551230" y="458660"/>
                </a:lnTo>
                <a:lnTo>
                  <a:pt x="521779" y="499313"/>
                </a:lnTo>
                <a:lnTo>
                  <a:pt x="485279" y="533781"/>
                </a:lnTo>
                <a:lnTo>
                  <a:pt x="442785" y="560641"/>
                </a:lnTo>
                <a:lnTo>
                  <a:pt x="395351" y="578853"/>
                </a:lnTo>
                <a:lnTo>
                  <a:pt x="343852" y="587870"/>
                </a:lnTo>
                <a:lnTo>
                  <a:pt x="326224" y="588391"/>
                </a:lnTo>
                <a:lnTo>
                  <a:pt x="521177" y="588391"/>
                </a:lnTo>
                <a:lnTo>
                  <a:pt x="562864" y="550926"/>
                </a:lnTo>
                <a:lnTo>
                  <a:pt x="597776" y="507441"/>
                </a:lnTo>
                <a:lnTo>
                  <a:pt x="624586" y="458127"/>
                </a:lnTo>
                <a:lnTo>
                  <a:pt x="642924" y="404228"/>
                </a:lnTo>
                <a:lnTo>
                  <a:pt x="649973" y="366395"/>
                </a:lnTo>
                <a:lnTo>
                  <a:pt x="651738" y="346773"/>
                </a:lnTo>
                <a:lnTo>
                  <a:pt x="652272" y="326986"/>
                </a:lnTo>
                <a:close/>
              </a:path>
              <a:path w="652780" h="654050">
                <a:moveTo>
                  <a:pt x="192379" y="264769"/>
                </a:moveTo>
                <a:lnTo>
                  <a:pt x="146888" y="310718"/>
                </a:lnTo>
                <a:lnTo>
                  <a:pt x="293598" y="457606"/>
                </a:lnTo>
                <a:lnTo>
                  <a:pt x="384952" y="366039"/>
                </a:lnTo>
                <a:lnTo>
                  <a:pt x="293598" y="366039"/>
                </a:lnTo>
                <a:lnTo>
                  <a:pt x="192379" y="264769"/>
                </a:lnTo>
                <a:close/>
              </a:path>
              <a:path w="652780" h="654050">
                <a:moveTo>
                  <a:pt x="573976" y="85013"/>
                </a:moveTo>
                <a:lnTo>
                  <a:pt x="293598" y="366039"/>
                </a:lnTo>
                <a:lnTo>
                  <a:pt x="384952" y="366039"/>
                </a:lnTo>
                <a:lnTo>
                  <a:pt x="619645" y="130797"/>
                </a:lnTo>
                <a:lnTo>
                  <a:pt x="573976" y="85013"/>
                </a:lnTo>
                <a:close/>
              </a:path>
              <a:path w="652780" h="654050">
                <a:moveTo>
                  <a:pt x="407519" y="65392"/>
                </a:moveTo>
                <a:lnTo>
                  <a:pt x="326224" y="65392"/>
                </a:lnTo>
                <a:lnTo>
                  <a:pt x="341388" y="65747"/>
                </a:lnTo>
                <a:lnTo>
                  <a:pt x="356196" y="66979"/>
                </a:lnTo>
                <a:lnTo>
                  <a:pt x="370128" y="68935"/>
                </a:lnTo>
                <a:lnTo>
                  <a:pt x="384238" y="71755"/>
                </a:lnTo>
                <a:lnTo>
                  <a:pt x="397814" y="75120"/>
                </a:lnTo>
                <a:lnTo>
                  <a:pt x="407519" y="6539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50" rIns="0" bIns="0" rtlCol="0">
            <a:spAutoFit/>
          </a:bodyPr>
          <a:lstStyle/>
          <a:p>
            <a:pPr marL="1203960">
              <a:lnSpc>
                <a:spcPct val="100000"/>
              </a:lnSpc>
              <a:spcBef>
                <a:spcPts val="100"/>
              </a:spcBef>
            </a:pPr>
            <a:r>
              <a:rPr dirty="0"/>
              <a:t>Getting</a:t>
            </a:r>
            <a:r>
              <a:rPr spc="-130" dirty="0"/>
              <a:t> </a:t>
            </a:r>
            <a:r>
              <a:rPr dirty="0"/>
              <a:t>Started</a:t>
            </a:r>
            <a:r>
              <a:rPr spc="-145" dirty="0"/>
              <a:t> </a:t>
            </a:r>
            <a:r>
              <a:rPr spc="-60" dirty="0"/>
              <a:t>Tool</a:t>
            </a:r>
            <a:r>
              <a:rPr spc="-125" dirty="0"/>
              <a:t> </a:t>
            </a:r>
            <a:r>
              <a:rPr spc="-25" dirty="0"/>
              <a:t>Kit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8</a:t>
            </a:fld>
            <a:endParaRPr sz="1800" baseline="2314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06974" y="473963"/>
            <a:ext cx="1179195" cy="38100"/>
          </a:xfrm>
          <a:custGeom>
            <a:avLst/>
            <a:gdLst/>
            <a:ahLst/>
            <a:cxnLst/>
            <a:rect l="l" t="t" r="r" b="b"/>
            <a:pathLst>
              <a:path w="1179195" h="38100">
                <a:moveTo>
                  <a:pt x="1178648" y="0"/>
                </a:moveTo>
                <a:lnTo>
                  <a:pt x="0" y="0"/>
                </a:lnTo>
                <a:lnTo>
                  <a:pt x="0" y="38100"/>
                </a:lnTo>
                <a:lnTo>
                  <a:pt x="1178648" y="38100"/>
                </a:lnTo>
                <a:lnTo>
                  <a:pt x="1178648" y="0"/>
                </a:lnTo>
                <a:close/>
              </a:path>
            </a:pathLst>
          </a:custGeom>
          <a:solidFill>
            <a:srgbClr val="3A50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82270" indent="68580">
              <a:lnSpc>
                <a:spcPct val="100000"/>
              </a:lnSpc>
              <a:spcBef>
                <a:spcPts val="100"/>
              </a:spcBef>
            </a:pPr>
            <a:r>
              <a:rPr dirty="0"/>
              <a:t>Use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spc="-10" dirty="0"/>
              <a:t>information</a:t>
            </a:r>
            <a:r>
              <a:rPr spc="-50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dirty="0"/>
              <a:t>links</a:t>
            </a:r>
            <a:r>
              <a:rPr spc="-65" dirty="0"/>
              <a:t> </a:t>
            </a:r>
            <a:r>
              <a:rPr dirty="0"/>
              <a:t>below</a:t>
            </a:r>
            <a:r>
              <a:rPr spc="-45" dirty="0"/>
              <a:t> </a:t>
            </a:r>
            <a:r>
              <a:rPr dirty="0"/>
              <a:t>to</a:t>
            </a:r>
            <a:r>
              <a:rPr spc="-55" dirty="0"/>
              <a:t> </a:t>
            </a:r>
            <a:r>
              <a:rPr dirty="0"/>
              <a:t>learn</a:t>
            </a:r>
            <a:r>
              <a:rPr spc="-65" dirty="0"/>
              <a:t> </a:t>
            </a:r>
            <a:r>
              <a:rPr dirty="0"/>
              <a:t>what</a:t>
            </a:r>
            <a:r>
              <a:rPr spc="-45" dirty="0"/>
              <a:t> </a:t>
            </a:r>
            <a:r>
              <a:rPr dirty="0"/>
              <a:t>to</a:t>
            </a:r>
            <a:r>
              <a:rPr spc="-70" dirty="0"/>
              <a:t> </a:t>
            </a:r>
            <a:r>
              <a:rPr dirty="0"/>
              <a:t>prepare</a:t>
            </a:r>
            <a:r>
              <a:rPr spc="-30" dirty="0"/>
              <a:t> </a:t>
            </a:r>
            <a:r>
              <a:rPr dirty="0"/>
              <a:t>for</a:t>
            </a:r>
            <a:r>
              <a:rPr spc="-40" dirty="0"/>
              <a:t> </a:t>
            </a:r>
            <a:r>
              <a:rPr dirty="0"/>
              <a:t>as</a:t>
            </a:r>
            <a:r>
              <a:rPr spc="-55" dirty="0"/>
              <a:t> </a:t>
            </a:r>
            <a:r>
              <a:rPr spc="-20" dirty="0"/>
              <a:t>your organization</a:t>
            </a:r>
            <a:r>
              <a:rPr spc="-55" dirty="0"/>
              <a:t> </a:t>
            </a:r>
            <a:r>
              <a:rPr dirty="0"/>
              <a:t>readies</a:t>
            </a:r>
            <a:r>
              <a:rPr spc="-55" dirty="0"/>
              <a:t> </a:t>
            </a:r>
            <a:r>
              <a:rPr dirty="0"/>
              <a:t>for</a:t>
            </a:r>
            <a:r>
              <a:rPr spc="-45" dirty="0"/>
              <a:t> </a:t>
            </a:r>
            <a:r>
              <a:rPr dirty="0"/>
              <a:t>the</a:t>
            </a:r>
            <a:r>
              <a:rPr spc="-55" dirty="0"/>
              <a:t> </a:t>
            </a:r>
            <a:r>
              <a:rPr dirty="0"/>
              <a:t>DoD</a:t>
            </a:r>
            <a:r>
              <a:rPr spc="-50" dirty="0"/>
              <a:t> </a:t>
            </a:r>
            <a:r>
              <a:rPr dirty="0"/>
              <a:t>SkillBridge</a:t>
            </a:r>
            <a:r>
              <a:rPr spc="-70" dirty="0"/>
              <a:t> </a:t>
            </a:r>
            <a:r>
              <a:rPr spc="-10" dirty="0"/>
              <a:t>Program.</a:t>
            </a:r>
          </a:p>
          <a:p>
            <a:pPr marL="12700" marR="44450">
              <a:lnSpc>
                <a:spcPct val="100000"/>
              </a:lnSpc>
              <a:spcBef>
                <a:spcPts val="2915"/>
              </a:spcBef>
            </a:pP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This</a:t>
            </a:r>
            <a:r>
              <a:rPr sz="18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Job</a:t>
            </a:r>
            <a:r>
              <a:rPr sz="18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Description</a:t>
            </a:r>
            <a:r>
              <a:rPr sz="1800" u="sng" spc="-2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2"/>
              </a:rPr>
              <a:t> Template</a:t>
            </a:r>
            <a:r>
              <a:rPr sz="1800" u="sng" spc="-3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</a:rPr>
              <a:t> </a:t>
            </a:r>
            <a:r>
              <a:rPr sz="1800" dirty="0"/>
              <a:t>helps</a:t>
            </a:r>
            <a:r>
              <a:rPr sz="1800" spc="-40" dirty="0"/>
              <a:t> </a:t>
            </a:r>
            <a:r>
              <a:rPr sz="1800" dirty="0"/>
              <a:t>you</a:t>
            </a:r>
            <a:r>
              <a:rPr sz="1800" spc="-40" dirty="0"/>
              <a:t> </a:t>
            </a:r>
            <a:r>
              <a:rPr sz="1800" spc="-10" dirty="0"/>
              <a:t>create</a:t>
            </a:r>
            <a:r>
              <a:rPr sz="1800" spc="-35" dirty="0"/>
              <a:t> </a:t>
            </a:r>
            <a:r>
              <a:rPr sz="1800" dirty="0"/>
              <a:t>a</a:t>
            </a:r>
            <a:r>
              <a:rPr sz="1800" spc="-45" dirty="0"/>
              <a:t> </a:t>
            </a:r>
            <a:r>
              <a:rPr sz="1800" dirty="0"/>
              <a:t>job</a:t>
            </a:r>
            <a:r>
              <a:rPr sz="1800" spc="-50" dirty="0"/>
              <a:t> </a:t>
            </a:r>
            <a:r>
              <a:rPr sz="1800" dirty="0"/>
              <a:t>description</a:t>
            </a:r>
            <a:r>
              <a:rPr sz="1800" spc="-25" dirty="0"/>
              <a:t> </a:t>
            </a:r>
            <a:r>
              <a:rPr sz="1800" dirty="0"/>
              <a:t>and</a:t>
            </a:r>
            <a:r>
              <a:rPr sz="1800" spc="-35" dirty="0"/>
              <a:t> </a:t>
            </a:r>
            <a:r>
              <a:rPr sz="1800" dirty="0"/>
              <a:t>profile</a:t>
            </a:r>
            <a:r>
              <a:rPr sz="1800" spc="-35" dirty="0"/>
              <a:t> </a:t>
            </a:r>
            <a:r>
              <a:rPr sz="1800" dirty="0"/>
              <a:t>for</a:t>
            </a:r>
            <a:r>
              <a:rPr sz="1800" spc="-50" dirty="0"/>
              <a:t> </a:t>
            </a:r>
            <a:r>
              <a:rPr sz="1800" dirty="0"/>
              <a:t>the</a:t>
            </a:r>
            <a:r>
              <a:rPr sz="1800" spc="-35" dirty="0"/>
              <a:t> </a:t>
            </a:r>
            <a:r>
              <a:rPr sz="1800" dirty="0"/>
              <a:t>jobs</a:t>
            </a:r>
            <a:r>
              <a:rPr sz="1800" spc="-55" dirty="0"/>
              <a:t> </a:t>
            </a:r>
            <a:r>
              <a:rPr sz="1800" spc="-10" dirty="0"/>
              <a:t>Service </a:t>
            </a:r>
            <a:r>
              <a:rPr sz="1800" dirty="0"/>
              <a:t>members</a:t>
            </a:r>
            <a:r>
              <a:rPr sz="1800" spc="-45" dirty="0"/>
              <a:t> </a:t>
            </a:r>
            <a:r>
              <a:rPr sz="1800" dirty="0"/>
              <a:t>can</a:t>
            </a:r>
            <a:r>
              <a:rPr sz="1800" spc="-35" dirty="0"/>
              <a:t> </a:t>
            </a:r>
            <a:r>
              <a:rPr sz="1800" dirty="0"/>
              <a:t>pursue</a:t>
            </a:r>
            <a:r>
              <a:rPr sz="1800" spc="-40" dirty="0"/>
              <a:t> </a:t>
            </a:r>
            <a:r>
              <a:rPr sz="1800" dirty="0"/>
              <a:t>when</a:t>
            </a:r>
            <a:r>
              <a:rPr sz="1800" spc="-35" dirty="0"/>
              <a:t> </a:t>
            </a:r>
            <a:r>
              <a:rPr sz="1800" dirty="0"/>
              <a:t>they</a:t>
            </a:r>
            <a:r>
              <a:rPr sz="1800" spc="-35" dirty="0"/>
              <a:t> </a:t>
            </a:r>
            <a:r>
              <a:rPr sz="1800" spc="-10" dirty="0"/>
              <a:t>complete</a:t>
            </a:r>
            <a:r>
              <a:rPr sz="1800" spc="-30" dirty="0"/>
              <a:t> </a:t>
            </a:r>
            <a:r>
              <a:rPr sz="1800" dirty="0"/>
              <a:t>your</a:t>
            </a:r>
            <a:r>
              <a:rPr sz="1800" spc="-45" dirty="0"/>
              <a:t> </a:t>
            </a:r>
            <a:r>
              <a:rPr sz="1800" dirty="0"/>
              <a:t>SkillBridge</a:t>
            </a:r>
            <a:r>
              <a:rPr sz="1800" spc="-25" dirty="0"/>
              <a:t> </a:t>
            </a:r>
            <a:r>
              <a:rPr sz="1800" spc="-10" dirty="0"/>
              <a:t>program.</a:t>
            </a:r>
            <a:r>
              <a:rPr sz="1800" spc="-55" dirty="0"/>
              <a:t> </a:t>
            </a:r>
            <a:r>
              <a:rPr sz="1800" dirty="0"/>
              <a:t>Use</a:t>
            </a:r>
            <a:r>
              <a:rPr sz="1800" spc="-40" dirty="0"/>
              <a:t> </a:t>
            </a:r>
            <a:r>
              <a:rPr sz="1800" dirty="0"/>
              <a:t>this</a:t>
            </a:r>
            <a:r>
              <a:rPr sz="1800" spc="-40" dirty="0"/>
              <a:t> </a:t>
            </a:r>
            <a:r>
              <a:rPr sz="1800" spc="-10" dirty="0"/>
              <a:t>template</a:t>
            </a:r>
            <a:r>
              <a:rPr sz="1800" spc="-30" dirty="0"/>
              <a:t> </a:t>
            </a:r>
            <a:r>
              <a:rPr sz="1800" dirty="0"/>
              <a:t>in</a:t>
            </a:r>
            <a:r>
              <a:rPr sz="1800" spc="-30" dirty="0"/>
              <a:t> </a:t>
            </a:r>
            <a:r>
              <a:rPr sz="1800" spc="-10" dirty="0"/>
              <a:t>alignment </a:t>
            </a:r>
            <a:r>
              <a:rPr sz="1800" dirty="0"/>
              <a:t>with</a:t>
            </a:r>
            <a:r>
              <a:rPr sz="1800" spc="-25" dirty="0"/>
              <a:t> </a:t>
            </a:r>
            <a:r>
              <a:rPr sz="1800" dirty="0"/>
              <a:t>the</a:t>
            </a:r>
            <a:r>
              <a:rPr sz="1800" spc="-15" dirty="0"/>
              <a:t> </a:t>
            </a:r>
            <a:r>
              <a:rPr sz="1800" spc="-10" dirty="0"/>
              <a:t>Competency</a:t>
            </a:r>
            <a:r>
              <a:rPr sz="1800" spc="-25" dirty="0"/>
              <a:t> </a:t>
            </a:r>
            <a:r>
              <a:rPr sz="1800" dirty="0"/>
              <a:t>Matrix</a:t>
            </a:r>
            <a:r>
              <a:rPr sz="1800" spc="-20" dirty="0"/>
              <a:t> </a:t>
            </a:r>
            <a:r>
              <a:rPr sz="1800" dirty="0"/>
              <a:t>and</a:t>
            </a:r>
            <a:r>
              <a:rPr sz="1800" spc="-30" dirty="0"/>
              <a:t> </a:t>
            </a:r>
            <a:r>
              <a:rPr sz="1800" dirty="0"/>
              <a:t>the</a:t>
            </a:r>
            <a:r>
              <a:rPr sz="1800" spc="-15" dirty="0"/>
              <a:t> </a:t>
            </a:r>
            <a:r>
              <a:rPr sz="1800" spc="-20" dirty="0"/>
              <a:t>Education/Training </a:t>
            </a:r>
            <a:r>
              <a:rPr sz="1800" dirty="0"/>
              <a:t>Plan</a:t>
            </a:r>
            <a:r>
              <a:rPr sz="1800" spc="-20" dirty="0"/>
              <a:t> </a:t>
            </a:r>
            <a:r>
              <a:rPr sz="1800" dirty="0"/>
              <a:t>to</a:t>
            </a:r>
            <a:r>
              <a:rPr sz="1800" spc="-35" dirty="0"/>
              <a:t> </a:t>
            </a:r>
            <a:r>
              <a:rPr sz="1800" dirty="0"/>
              <a:t>help</a:t>
            </a:r>
            <a:r>
              <a:rPr sz="1800" spc="-20" dirty="0"/>
              <a:t> </a:t>
            </a:r>
            <a:r>
              <a:rPr sz="1800" dirty="0"/>
              <a:t>ensure</a:t>
            </a:r>
            <a:r>
              <a:rPr sz="1800" spc="-20" dirty="0"/>
              <a:t> </a:t>
            </a:r>
            <a:r>
              <a:rPr sz="1800" dirty="0"/>
              <a:t>the</a:t>
            </a:r>
            <a:r>
              <a:rPr sz="1800" spc="-25" dirty="0"/>
              <a:t> </a:t>
            </a:r>
            <a:r>
              <a:rPr sz="1800" dirty="0"/>
              <a:t>success</a:t>
            </a:r>
            <a:r>
              <a:rPr sz="1800" spc="-25" dirty="0"/>
              <a:t> </a:t>
            </a:r>
            <a:r>
              <a:rPr sz="1800" dirty="0"/>
              <a:t>of</a:t>
            </a:r>
            <a:r>
              <a:rPr sz="1800" spc="-35" dirty="0"/>
              <a:t> </a:t>
            </a:r>
            <a:r>
              <a:rPr sz="1800" dirty="0"/>
              <a:t>your</a:t>
            </a:r>
            <a:r>
              <a:rPr sz="1800" spc="-25" dirty="0"/>
              <a:t> DoD </a:t>
            </a:r>
            <a:r>
              <a:rPr sz="1800" dirty="0"/>
              <a:t>SkillBridge</a:t>
            </a:r>
            <a:r>
              <a:rPr sz="1800" spc="-70" dirty="0"/>
              <a:t> </a:t>
            </a:r>
            <a:r>
              <a:rPr sz="1800" spc="-10" dirty="0"/>
              <a:t>program.</a:t>
            </a:r>
            <a:endParaRPr sz="1800"/>
          </a:p>
          <a:p>
            <a:pPr marL="12700" marR="5080" indent="-635">
              <a:lnSpc>
                <a:spcPct val="100000"/>
              </a:lnSpc>
              <a:spcBef>
                <a:spcPts val="2160"/>
              </a:spcBef>
            </a:pP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This</a:t>
            </a:r>
            <a:r>
              <a:rPr sz="1800" u="sng" spc="-5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OARPi</a:t>
            </a:r>
            <a:r>
              <a:rPr sz="1800" u="sng" spc="-4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 </a:t>
            </a:r>
            <a:r>
              <a:rPr sz="18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3"/>
              </a:rPr>
              <a:t>Tool</a:t>
            </a:r>
            <a:r>
              <a:rPr sz="1800" u="sng" spc="-5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</a:rPr>
              <a:t> </a:t>
            </a:r>
            <a:r>
              <a:rPr sz="1800" dirty="0"/>
              <a:t>helps</a:t>
            </a:r>
            <a:r>
              <a:rPr sz="1800" spc="-45" dirty="0"/>
              <a:t> </a:t>
            </a:r>
            <a:r>
              <a:rPr sz="1800" dirty="0"/>
              <a:t>your</a:t>
            </a:r>
            <a:r>
              <a:rPr sz="1800" spc="-50" dirty="0"/>
              <a:t> </a:t>
            </a:r>
            <a:r>
              <a:rPr sz="1800" spc="-10" dirty="0"/>
              <a:t>organization</a:t>
            </a:r>
            <a:r>
              <a:rPr sz="1800" spc="-45" dirty="0"/>
              <a:t> </a:t>
            </a:r>
            <a:r>
              <a:rPr sz="1800" dirty="0"/>
              <a:t>and</a:t>
            </a:r>
            <a:r>
              <a:rPr sz="1800" spc="-40" dirty="0"/>
              <a:t> </a:t>
            </a:r>
            <a:r>
              <a:rPr sz="1800" dirty="0"/>
              <a:t>other</a:t>
            </a:r>
            <a:r>
              <a:rPr sz="1800" spc="-50" dirty="0"/>
              <a:t> </a:t>
            </a:r>
            <a:r>
              <a:rPr sz="1800" dirty="0"/>
              <a:t>key</a:t>
            </a:r>
            <a:r>
              <a:rPr sz="1800" spc="-50" dirty="0"/>
              <a:t> </a:t>
            </a:r>
            <a:r>
              <a:rPr sz="1800" dirty="0"/>
              <a:t>parties</a:t>
            </a:r>
            <a:r>
              <a:rPr sz="1800" spc="-45" dirty="0"/>
              <a:t> </a:t>
            </a:r>
            <a:r>
              <a:rPr sz="1800" spc="-20" dirty="0"/>
              <a:t>identify,</a:t>
            </a:r>
            <a:r>
              <a:rPr sz="1800" spc="-50" dirty="0"/>
              <a:t> </a:t>
            </a:r>
            <a:r>
              <a:rPr sz="1800" dirty="0"/>
              <a:t>document</a:t>
            </a:r>
            <a:r>
              <a:rPr sz="1800" spc="-45" dirty="0"/>
              <a:t> </a:t>
            </a:r>
            <a:r>
              <a:rPr sz="1800" dirty="0"/>
              <a:t>and</a:t>
            </a:r>
            <a:r>
              <a:rPr sz="1800" spc="-45" dirty="0"/>
              <a:t> </a:t>
            </a:r>
            <a:r>
              <a:rPr sz="1800" dirty="0"/>
              <a:t>provide</a:t>
            </a:r>
            <a:r>
              <a:rPr sz="1800" spc="-40" dirty="0"/>
              <a:t> </a:t>
            </a:r>
            <a:r>
              <a:rPr sz="1800" spc="-10" dirty="0"/>
              <a:t>contact information</a:t>
            </a:r>
            <a:r>
              <a:rPr sz="1800" spc="-45" dirty="0"/>
              <a:t> </a:t>
            </a:r>
            <a:r>
              <a:rPr sz="1800" dirty="0"/>
              <a:t>for</a:t>
            </a:r>
            <a:r>
              <a:rPr sz="1800" spc="-50" dirty="0"/>
              <a:t> </a:t>
            </a:r>
            <a:r>
              <a:rPr sz="1800" dirty="0"/>
              <a:t>all</a:t>
            </a:r>
            <a:r>
              <a:rPr sz="1800" spc="-45" dirty="0"/>
              <a:t> </a:t>
            </a:r>
            <a:r>
              <a:rPr sz="1800" dirty="0"/>
              <a:t>personnel</a:t>
            </a:r>
            <a:r>
              <a:rPr sz="1800" spc="-40" dirty="0"/>
              <a:t> </a:t>
            </a:r>
            <a:r>
              <a:rPr sz="1800" dirty="0"/>
              <a:t>who</a:t>
            </a:r>
            <a:r>
              <a:rPr sz="1800" spc="-40" dirty="0"/>
              <a:t> </a:t>
            </a:r>
            <a:r>
              <a:rPr sz="1800" dirty="0"/>
              <a:t>are</a:t>
            </a:r>
            <a:r>
              <a:rPr sz="1800" spc="-45" dirty="0"/>
              <a:t> </a:t>
            </a:r>
            <a:r>
              <a:rPr sz="1800" spc="-10" dirty="0"/>
              <a:t>important</a:t>
            </a:r>
            <a:r>
              <a:rPr sz="1800" spc="-45" dirty="0"/>
              <a:t> </a:t>
            </a:r>
            <a:r>
              <a:rPr sz="1800" dirty="0"/>
              <a:t>for</a:t>
            </a:r>
            <a:r>
              <a:rPr sz="1800" spc="-55" dirty="0"/>
              <a:t> </a:t>
            </a:r>
            <a:r>
              <a:rPr sz="1800" dirty="0"/>
              <a:t>your</a:t>
            </a:r>
            <a:r>
              <a:rPr sz="1800" spc="-45" dirty="0"/>
              <a:t> </a:t>
            </a:r>
            <a:r>
              <a:rPr sz="1800" dirty="0"/>
              <a:t>DoD</a:t>
            </a:r>
            <a:r>
              <a:rPr sz="1800" spc="-25" dirty="0"/>
              <a:t> </a:t>
            </a:r>
            <a:r>
              <a:rPr sz="1800" dirty="0"/>
              <a:t>SkillBridge</a:t>
            </a:r>
            <a:r>
              <a:rPr sz="1800" spc="-50" dirty="0"/>
              <a:t> </a:t>
            </a:r>
            <a:r>
              <a:rPr sz="1800" dirty="0"/>
              <a:t>Program</a:t>
            </a:r>
            <a:r>
              <a:rPr sz="1800" spc="-50" dirty="0"/>
              <a:t> </a:t>
            </a:r>
            <a:r>
              <a:rPr sz="1800" spc="-10" dirty="0"/>
              <a:t>development, management</a:t>
            </a:r>
            <a:r>
              <a:rPr sz="1800" spc="-60" dirty="0"/>
              <a:t> </a:t>
            </a:r>
            <a:r>
              <a:rPr sz="1800" dirty="0"/>
              <a:t>and</a:t>
            </a:r>
            <a:r>
              <a:rPr sz="1800" spc="-30" dirty="0"/>
              <a:t> </a:t>
            </a:r>
            <a:r>
              <a:rPr sz="1800" dirty="0"/>
              <a:t>reporting.</a:t>
            </a:r>
            <a:r>
              <a:rPr sz="1800" spc="-35" dirty="0"/>
              <a:t> </a:t>
            </a:r>
            <a:r>
              <a:rPr sz="1800" dirty="0"/>
              <a:t>We</a:t>
            </a:r>
            <a:r>
              <a:rPr sz="1800" spc="-40" dirty="0"/>
              <a:t> </a:t>
            </a:r>
            <a:r>
              <a:rPr sz="1800" spc="-10" dirty="0"/>
              <a:t>recommend</a:t>
            </a:r>
            <a:r>
              <a:rPr sz="1800" spc="-30" dirty="0"/>
              <a:t> </a:t>
            </a:r>
            <a:r>
              <a:rPr sz="1800" dirty="0"/>
              <a:t>that</a:t>
            </a:r>
            <a:r>
              <a:rPr sz="1800" spc="-50" dirty="0"/>
              <a:t> </a:t>
            </a:r>
            <a:r>
              <a:rPr sz="1800" dirty="0"/>
              <a:t>at</a:t>
            </a:r>
            <a:r>
              <a:rPr sz="1800" spc="-45" dirty="0"/>
              <a:t> </a:t>
            </a:r>
            <a:r>
              <a:rPr sz="1800" dirty="0"/>
              <a:t>the</a:t>
            </a:r>
            <a:r>
              <a:rPr sz="1800" spc="-40" dirty="0"/>
              <a:t> </a:t>
            </a:r>
            <a:r>
              <a:rPr sz="1800" dirty="0"/>
              <a:t>start</a:t>
            </a:r>
            <a:r>
              <a:rPr sz="1800" spc="-50" dirty="0"/>
              <a:t> </a:t>
            </a:r>
            <a:r>
              <a:rPr sz="1800" dirty="0"/>
              <a:t>of</a:t>
            </a:r>
            <a:r>
              <a:rPr sz="1800" spc="-30" dirty="0"/>
              <a:t> </a:t>
            </a:r>
            <a:r>
              <a:rPr sz="1800" dirty="0"/>
              <a:t>your</a:t>
            </a:r>
            <a:r>
              <a:rPr sz="1800" spc="-50" dirty="0"/>
              <a:t> </a:t>
            </a:r>
            <a:r>
              <a:rPr sz="1800" spc="-10" dirty="0"/>
              <a:t>program,</a:t>
            </a:r>
            <a:r>
              <a:rPr sz="1800" spc="-40" dirty="0"/>
              <a:t> </a:t>
            </a:r>
            <a:r>
              <a:rPr sz="1800" dirty="0"/>
              <a:t>your</a:t>
            </a:r>
            <a:r>
              <a:rPr sz="1800" spc="-40" dirty="0"/>
              <a:t> </a:t>
            </a:r>
            <a:r>
              <a:rPr sz="1800" spc="-10" dirty="0"/>
              <a:t>critical stakeholders</a:t>
            </a:r>
            <a:r>
              <a:rPr sz="1800" spc="-40" dirty="0"/>
              <a:t> </a:t>
            </a:r>
            <a:r>
              <a:rPr sz="1800" dirty="0"/>
              <a:t>ask</a:t>
            </a:r>
            <a:r>
              <a:rPr sz="1800" spc="-60" dirty="0"/>
              <a:t> </a:t>
            </a:r>
            <a:r>
              <a:rPr sz="1800" dirty="0"/>
              <a:t>each</a:t>
            </a:r>
            <a:r>
              <a:rPr sz="1800" spc="-45" dirty="0"/>
              <a:t> </a:t>
            </a:r>
            <a:r>
              <a:rPr sz="1800" dirty="0"/>
              <a:t>other</a:t>
            </a:r>
            <a:r>
              <a:rPr sz="1800" spc="-45" dirty="0"/>
              <a:t> </a:t>
            </a:r>
            <a:r>
              <a:rPr sz="1800" dirty="0"/>
              <a:t>how</a:t>
            </a:r>
            <a:r>
              <a:rPr sz="1800" spc="-45" dirty="0"/>
              <a:t> </a:t>
            </a:r>
            <a:r>
              <a:rPr sz="1800" dirty="0"/>
              <a:t>often</a:t>
            </a:r>
            <a:r>
              <a:rPr sz="1800" spc="-40" dirty="0"/>
              <a:t> </a:t>
            </a:r>
            <a:r>
              <a:rPr sz="1800" dirty="0"/>
              <a:t>they</a:t>
            </a:r>
            <a:r>
              <a:rPr sz="1800" spc="-50" dirty="0"/>
              <a:t> </a:t>
            </a:r>
            <a:r>
              <a:rPr sz="1800" dirty="0"/>
              <a:t>would</a:t>
            </a:r>
            <a:r>
              <a:rPr sz="1800" spc="-25" dirty="0"/>
              <a:t> </a:t>
            </a:r>
            <a:r>
              <a:rPr sz="1800" dirty="0"/>
              <a:t>like</a:t>
            </a:r>
            <a:r>
              <a:rPr sz="1800" spc="-40" dirty="0"/>
              <a:t> </a:t>
            </a:r>
            <a:r>
              <a:rPr sz="1800" dirty="0"/>
              <a:t>to</a:t>
            </a:r>
            <a:r>
              <a:rPr sz="1800" spc="-45" dirty="0"/>
              <a:t> </a:t>
            </a:r>
            <a:r>
              <a:rPr sz="1800" dirty="0"/>
              <a:t>be</a:t>
            </a:r>
            <a:r>
              <a:rPr sz="1800" spc="-50" dirty="0"/>
              <a:t> </a:t>
            </a:r>
            <a:r>
              <a:rPr sz="1800" dirty="0"/>
              <a:t>notified</a:t>
            </a:r>
            <a:r>
              <a:rPr sz="1800" spc="-25" dirty="0"/>
              <a:t> </a:t>
            </a:r>
            <a:r>
              <a:rPr sz="1800" dirty="0"/>
              <a:t>of</a:t>
            </a:r>
            <a:r>
              <a:rPr sz="1800" spc="-50" dirty="0"/>
              <a:t> </a:t>
            </a:r>
            <a:r>
              <a:rPr sz="1800" dirty="0"/>
              <a:t>program</a:t>
            </a:r>
            <a:r>
              <a:rPr sz="1800" spc="-50" dirty="0"/>
              <a:t> </a:t>
            </a:r>
            <a:r>
              <a:rPr sz="1800" spc="-10" dirty="0"/>
              <a:t>status.</a:t>
            </a:r>
            <a:endParaRPr sz="1800"/>
          </a:p>
          <a:p>
            <a:pPr marL="12700" marR="505459">
              <a:lnSpc>
                <a:spcPct val="100000"/>
              </a:lnSpc>
              <a:spcBef>
                <a:spcPts val="2160"/>
              </a:spcBef>
            </a:pPr>
            <a:r>
              <a:rPr sz="1800" dirty="0"/>
              <a:t>This</a:t>
            </a:r>
            <a:r>
              <a:rPr sz="1800" spc="-45" dirty="0"/>
              <a:t> </a:t>
            </a:r>
            <a:r>
              <a:rPr sz="1800" u="sng" spc="-1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4"/>
              </a:rPr>
              <a:t>questionnaire</a:t>
            </a:r>
            <a:r>
              <a:rPr sz="1800" u="sng" spc="-15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4"/>
              </a:rPr>
              <a:t> </a:t>
            </a:r>
            <a:r>
              <a:rPr sz="1800" u="sng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hlinkClick r:id="rId4"/>
              </a:rPr>
              <a:t>document</a:t>
            </a:r>
            <a:r>
              <a:rPr sz="1800" u="sng" spc="-30" dirty="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</a:rPr>
              <a:t> </a:t>
            </a:r>
            <a:r>
              <a:rPr sz="1800" spc="-10" dirty="0"/>
              <a:t>contains</a:t>
            </a:r>
            <a:r>
              <a:rPr sz="1800" spc="-40" dirty="0"/>
              <a:t> </a:t>
            </a:r>
            <a:r>
              <a:rPr sz="1800" dirty="0"/>
              <a:t>all</a:t>
            </a:r>
            <a:r>
              <a:rPr sz="1800" spc="-35" dirty="0"/>
              <a:t> </a:t>
            </a:r>
            <a:r>
              <a:rPr sz="1800" dirty="0"/>
              <a:t>the</a:t>
            </a:r>
            <a:r>
              <a:rPr sz="1800" spc="-25" dirty="0"/>
              <a:t> </a:t>
            </a:r>
            <a:r>
              <a:rPr sz="1800" dirty="0"/>
              <a:t>questions</a:t>
            </a:r>
            <a:r>
              <a:rPr sz="1800" spc="-35" dirty="0"/>
              <a:t> </a:t>
            </a:r>
            <a:r>
              <a:rPr sz="1800" dirty="0"/>
              <a:t>that</a:t>
            </a:r>
            <a:r>
              <a:rPr sz="1800" spc="-45" dirty="0"/>
              <a:t> </a:t>
            </a:r>
            <a:r>
              <a:rPr sz="1800" dirty="0"/>
              <a:t>will</a:t>
            </a:r>
            <a:r>
              <a:rPr sz="1800" spc="-30" dirty="0"/>
              <a:t> </a:t>
            </a:r>
            <a:r>
              <a:rPr sz="1800" dirty="0"/>
              <a:t>be</a:t>
            </a:r>
            <a:r>
              <a:rPr sz="1800" spc="-25" dirty="0"/>
              <a:t> </a:t>
            </a:r>
            <a:r>
              <a:rPr sz="1800" dirty="0"/>
              <a:t>asked</a:t>
            </a:r>
            <a:r>
              <a:rPr sz="1800" spc="-50" dirty="0"/>
              <a:t> </a:t>
            </a:r>
            <a:r>
              <a:rPr sz="1800" dirty="0"/>
              <a:t>about</a:t>
            </a:r>
            <a:r>
              <a:rPr sz="1800" spc="-35" dirty="0"/>
              <a:t> </a:t>
            </a:r>
            <a:r>
              <a:rPr sz="1800" dirty="0"/>
              <a:t>your</a:t>
            </a:r>
            <a:r>
              <a:rPr sz="1800" spc="-35" dirty="0"/>
              <a:t> </a:t>
            </a:r>
            <a:r>
              <a:rPr sz="1800" spc="-10" dirty="0"/>
              <a:t>SkillBridge </a:t>
            </a:r>
            <a:r>
              <a:rPr sz="1800" dirty="0"/>
              <a:t>program</a:t>
            </a:r>
            <a:r>
              <a:rPr sz="1800" spc="-55" dirty="0"/>
              <a:t> </a:t>
            </a:r>
            <a:r>
              <a:rPr sz="1800" dirty="0"/>
              <a:t>so</a:t>
            </a:r>
            <a:r>
              <a:rPr sz="1800" spc="-50" dirty="0"/>
              <a:t> </a:t>
            </a:r>
            <a:r>
              <a:rPr sz="1800" dirty="0"/>
              <a:t>you</a:t>
            </a:r>
            <a:r>
              <a:rPr sz="1800" spc="-50" dirty="0"/>
              <a:t> </a:t>
            </a:r>
            <a:r>
              <a:rPr sz="1800" dirty="0"/>
              <a:t>can</a:t>
            </a:r>
            <a:r>
              <a:rPr sz="1800" spc="-40" dirty="0"/>
              <a:t> </a:t>
            </a:r>
            <a:r>
              <a:rPr sz="1800" spc="-10" dirty="0"/>
              <a:t>prepare</a:t>
            </a:r>
            <a:endParaRPr sz="1800"/>
          </a:p>
        </p:txBody>
      </p:sp>
      <p:sp>
        <p:nvSpPr>
          <p:cNvPr id="4" name="object 4"/>
          <p:cNvSpPr/>
          <p:nvPr/>
        </p:nvSpPr>
        <p:spPr>
          <a:xfrm>
            <a:off x="454153" y="1424942"/>
            <a:ext cx="652780" cy="654050"/>
          </a:xfrm>
          <a:custGeom>
            <a:avLst/>
            <a:gdLst/>
            <a:ahLst/>
            <a:cxnLst/>
            <a:rect l="l" t="t" r="r" b="b"/>
            <a:pathLst>
              <a:path w="652780" h="654050">
                <a:moveTo>
                  <a:pt x="326224" y="0"/>
                </a:moveTo>
                <a:lnTo>
                  <a:pt x="286727" y="2298"/>
                </a:lnTo>
                <a:lnTo>
                  <a:pt x="248983" y="9359"/>
                </a:lnTo>
                <a:lnTo>
                  <a:pt x="195199" y="27749"/>
                </a:lnTo>
                <a:lnTo>
                  <a:pt x="145999" y="54610"/>
                </a:lnTo>
                <a:lnTo>
                  <a:pt x="102628" y="89611"/>
                </a:lnTo>
                <a:lnTo>
                  <a:pt x="65417" y="131140"/>
                </a:lnTo>
                <a:lnTo>
                  <a:pt x="35788" y="178689"/>
                </a:lnTo>
                <a:lnTo>
                  <a:pt x="14452" y="231190"/>
                </a:lnTo>
                <a:lnTo>
                  <a:pt x="5283" y="268478"/>
                </a:lnTo>
                <a:lnTo>
                  <a:pt x="533" y="307009"/>
                </a:lnTo>
                <a:lnTo>
                  <a:pt x="0" y="326986"/>
                </a:lnTo>
                <a:lnTo>
                  <a:pt x="533" y="346773"/>
                </a:lnTo>
                <a:lnTo>
                  <a:pt x="5283" y="385305"/>
                </a:lnTo>
                <a:lnTo>
                  <a:pt x="14452" y="422605"/>
                </a:lnTo>
                <a:lnTo>
                  <a:pt x="35788" y="475094"/>
                </a:lnTo>
                <a:lnTo>
                  <a:pt x="65417" y="522643"/>
                </a:lnTo>
                <a:lnTo>
                  <a:pt x="102628" y="564184"/>
                </a:lnTo>
                <a:lnTo>
                  <a:pt x="145999" y="599173"/>
                </a:lnTo>
                <a:lnTo>
                  <a:pt x="195199" y="626046"/>
                </a:lnTo>
                <a:lnTo>
                  <a:pt x="248983" y="644423"/>
                </a:lnTo>
                <a:lnTo>
                  <a:pt x="286727" y="651497"/>
                </a:lnTo>
                <a:lnTo>
                  <a:pt x="326224" y="653796"/>
                </a:lnTo>
                <a:lnTo>
                  <a:pt x="345973" y="653262"/>
                </a:lnTo>
                <a:lnTo>
                  <a:pt x="384416" y="648487"/>
                </a:lnTo>
                <a:lnTo>
                  <a:pt x="421614" y="639305"/>
                </a:lnTo>
                <a:lnTo>
                  <a:pt x="473989" y="617918"/>
                </a:lnTo>
                <a:lnTo>
                  <a:pt x="521177" y="588391"/>
                </a:lnTo>
                <a:lnTo>
                  <a:pt x="326224" y="588391"/>
                </a:lnTo>
                <a:lnTo>
                  <a:pt x="308406" y="587870"/>
                </a:lnTo>
                <a:lnTo>
                  <a:pt x="256921" y="578853"/>
                </a:lnTo>
                <a:lnTo>
                  <a:pt x="209486" y="560641"/>
                </a:lnTo>
                <a:lnTo>
                  <a:pt x="166992" y="533781"/>
                </a:lnTo>
                <a:lnTo>
                  <a:pt x="130492" y="499313"/>
                </a:lnTo>
                <a:lnTo>
                  <a:pt x="101041" y="458660"/>
                </a:lnTo>
                <a:lnTo>
                  <a:pt x="79882" y="412534"/>
                </a:lnTo>
                <a:lnTo>
                  <a:pt x="67716" y="362153"/>
                </a:lnTo>
                <a:lnTo>
                  <a:pt x="65239" y="326986"/>
                </a:lnTo>
                <a:lnTo>
                  <a:pt x="65773" y="309130"/>
                </a:lnTo>
                <a:lnTo>
                  <a:pt x="74764" y="257517"/>
                </a:lnTo>
                <a:lnTo>
                  <a:pt x="92925" y="209981"/>
                </a:lnTo>
                <a:lnTo>
                  <a:pt x="119735" y="167373"/>
                </a:lnTo>
                <a:lnTo>
                  <a:pt x="154114" y="130797"/>
                </a:lnTo>
                <a:lnTo>
                  <a:pt x="194678" y="101269"/>
                </a:lnTo>
                <a:lnTo>
                  <a:pt x="240703" y="80060"/>
                </a:lnTo>
                <a:lnTo>
                  <a:pt x="290957" y="67868"/>
                </a:lnTo>
                <a:lnTo>
                  <a:pt x="326224" y="65392"/>
                </a:lnTo>
                <a:lnTo>
                  <a:pt x="407519" y="65392"/>
                </a:lnTo>
                <a:lnTo>
                  <a:pt x="450011" y="22796"/>
                </a:lnTo>
                <a:lnTo>
                  <a:pt x="398170" y="8305"/>
                </a:lnTo>
                <a:lnTo>
                  <a:pt x="344385" y="533"/>
                </a:lnTo>
                <a:lnTo>
                  <a:pt x="326224" y="0"/>
                </a:lnTo>
                <a:close/>
              </a:path>
              <a:path w="652780" h="654050">
                <a:moveTo>
                  <a:pt x="652272" y="326986"/>
                </a:moveTo>
                <a:lnTo>
                  <a:pt x="587019" y="326986"/>
                </a:lnTo>
                <a:lnTo>
                  <a:pt x="586498" y="344652"/>
                </a:lnTo>
                <a:lnTo>
                  <a:pt x="584555" y="362153"/>
                </a:lnTo>
                <a:lnTo>
                  <a:pt x="572389" y="412534"/>
                </a:lnTo>
                <a:lnTo>
                  <a:pt x="551230" y="458660"/>
                </a:lnTo>
                <a:lnTo>
                  <a:pt x="521779" y="499313"/>
                </a:lnTo>
                <a:lnTo>
                  <a:pt x="485279" y="533781"/>
                </a:lnTo>
                <a:lnTo>
                  <a:pt x="442785" y="560641"/>
                </a:lnTo>
                <a:lnTo>
                  <a:pt x="395351" y="578853"/>
                </a:lnTo>
                <a:lnTo>
                  <a:pt x="343852" y="587870"/>
                </a:lnTo>
                <a:lnTo>
                  <a:pt x="326224" y="588391"/>
                </a:lnTo>
                <a:lnTo>
                  <a:pt x="521177" y="588391"/>
                </a:lnTo>
                <a:lnTo>
                  <a:pt x="562864" y="550926"/>
                </a:lnTo>
                <a:lnTo>
                  <a:pt x="597776" y="507441"/>
                </a:lnTo>
                <a:lnTo>
                  <a:pt x="624586" y="458127"/>
                </a:lnTo>
                <a:lnTo>
                  <a:pt x="642924" y="404228"/>
                </a:lnTo>
                <a:lnTo>
                  <a:pt x="649973" y="366395"/>
                </a:lnTo>
                <a:lnTo>
                  <a:pt x="651738" y="346773"/>
                </a:lnTo>
                <a:lnTo>
                  <a:pt x="652272" y="326986"/>
                </a:lnTo>
                <a:close/>
              </a:path>
              <a:path w="652780" h="654050">
                <a:moveTo>
                  <a:pt x="192379" y="264769"/>
                </a:moveTo>
                <a:lnTo>
                  <a:pt x="146888" y="310718"/>
                </a:lnTo>
                <a:lnTo>
                  <a:pt x="293598" y="457606"/>
                </a:lnTo>
                <a:lnTo>
                  <a:pt x="384952" y="366039"/>
                </a:lnTo>
                <a:lnTo>
                  <a:pt x="293598" y="366039"/>
                </a:lnTo>
                <a:lnTo>
                  <a:pt x="192379" y="264769"/>
                </a:lnTo>
                <a:close/>
              </a:path>
              <a:path w="652780" h="654050">
                <a:moveTo>
                  <a:pt x="573976" y="85013"/>
                </a:moveTo>
                <a:lnTo>
                  <a:pt x="293598" y="366039"/>
                </a:lnTo>
                <a:lnTo>
                  <a:pt x="384952" y="366039"/>
                </a:lnTo>
                <a:lnTo>
                  <a:pt x="619645" y="130797"/>
                </a:lnTo>
                <a:lnTo>
                  <a:pt x="573976" y="85013"/>
                </a:lnTo>
                <a:close/>
              </a:path>
              <a:path w="652780" h="654050">
                <a:moveTo>
                  <a:pt x="407519" y="65392"/>
                </a:moveTo>
                <a:lnTo>
                  <a:pt x="326224" y="65392"/>
                </a:lnTo>
                <a:lnTo>
                  <a:pt x="341388" y="65747"/>
                </a:lnTo>
                <a:lnTo>
                  <a:pt x="356196" y="66979"/>
                </a:lnTo>
                <a:lnTo>
                  <a:pt x="370128" y="68935"/>
                </a:lnTo>
                <a:lnTo>
                  <a:pt x="384238" y="71755"/>
                </a:lnTo>
                <a:lnTo>
                  <a:pt x="397814" y="75120"/>
                </a:lnTo>
                <a:lnTo>
                  <a:pt x="407519" y="65392"/>
                </a:lnTo>
                <a:close/>
              </a:path>
            </a:pathLst>
          </a:custGeom>
          <a:solidFill>
            <a:srgbClr val="4DA3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50" rIns="0" bIns="0" rtlCol="0">
            <a:spAutoFit/>
          </a:bodyPr>
          <a:lstStyle/>
          <a:p>
            <a:pPr marL="716280">
              <a:lnSpc>
                <a:spcPct val="100000"/>
              </a:lnSpc>
              <a:spcBef>
                <a:spcPts val="100"/>
              </a:spcBef>
            </a:pPr>
            <a:r>
              <a:rPr dirty="0"/>
              <a:t>Getting</a:t>
            </a:r>
            <a:r>
              <a:rPr spc="-105" dirty="0"/>
              <a:t> </a:t>
            </a:r>
            <a:r>
              <a:rPr dirty="0"/>
              <a:t>Started</a:t>
            </a:r>
            <a:r>
              <a:rPr spc="-114" dirty="0"/>
              <a:t> </a:t>
            </a:r>
            <a:r>
              <a:rPr spc="-60" dirty="0"/>
              <a:t>Tool</a:t>
            </a:r>
            <a:r>
              <a:rPr spc="-100" dirty="0"/>
              <a:t> </a:t>
            </a:r>
            <a:r>
              <a:rPr dirty="0"/>
              <a:t>Kit</a:t>
            </a:r>
            <a:r>
              <a:rPr spc="-105" dirty="0"/>
              <a:t> </a:t>
            </a:r>
            <a:r>
              <a:rPr spc="-20" dirty="0"/>
              <a:t>Cont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70"/>
              </a:lnSpc>
              <a:tabLst>
                <a:tab pos="1273175" algn="l"/>
              </a:tabLst>
            </a:pPr>
            <a:r>
              <a:rPr dirty="0"/>
              <a:t>{NAME</a:t>
            </a:r>
            <a:r>
              <a:rPr spc="45" dirty="0"/>
              <a:t> </a:t>
            </a:r>
            <a:r>
              <a:rPr dirty="0"/>
              <a:t>OF</a:t>
            </a:r>
            <a:r>
              <a:rPr spc="100" dirty="0"/>
              <a:t> </a:t>
            </a:r>
            <a:r>
              <a:rPr spc="-10" dirty="0"/>
              <a:t>SERVICE}</a:t>
            </a:r>
            <a:r>
              <a:rPr dirty="0"/>
              <a:t>	</a:t>
            </a:r>
            <a:fld id="{81D60167-4931-47E6-BA6A-407CBD079E47}" type="slidenum">
              <a:rPr sz="1800" spc="-37" baseline="2314" dirty="0"/>
              <a:t>9</a:t>
            </a:fld>
            <a:endParaRPr sz="1800" baseline="2314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715</Words>
  <Application>Microsoft Office PowerPoint</Application>
  <PresentationFormat>Widescreen</PresentationFormat>
  <Paragraphs>62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U.S. Department of Interior SkillBridge Partner Briefing  Briefer: Mr. Cameron Wiley Dyess AFB Community Relations</vt:lpstr>
      <vt:lpstr>What is SkillBridge</vt:lpstr>
      <vt:lpstr>What is SkillBridge</vt:lpstr>
      <vt:lpstr>What is SkillBridge (cont)</vt:lpstr>
      <vt:lpstr>Military Spouse Employment</vt:lpstr>
      <vt:lpstr>Types of SkillBridge Programs</vt:lpstr>
      <vt:lpstr>Types of SkillBridge Programs (Cont)</vt:lpstr>
      <vt:lpstr>Getting Started Tool Kit</vt:lpstr>
      <vt:lpstr>Getting Started Tool Kit Cont</vt:lpstr>
      <vt:lpstr>Service POCs</vt:lpstr>
      <vt:lpstr>Name Email Address Phone Optional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WILEY, CAMERON D MSgt USAF AFGSC 7 MUNS/MXWR</cp:lastModifiedBy>
  <cp:revision>3</cp:revision>
  <dcterms:created xsi:type="dcterms:W3CDTF">2024-03-26T14:03:18Z</dcterms:created>
  <dcterms:modified xsi:type="dcterms:W3CDTF">2024-03-26T14:09:54Z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0x01010027B3146852B4B94D9E4654D71AAC6A47</vt:lpwstr>
  </property>
  <property fmtid="{D5CDD505-2E9C-101B-9397-08002B2CF9AE}" pid="3" name="Created">
    <vt:filetime>2021-07-13T00:00:00Z</vt:filetime>
  </property>
  <property fmtid="{D5CDD505-2E9C-101B-9397-08002B2CF9AE}" pid="4" name="Creator">
    <vt:lpwstr>Acrobat PDFMaker 21 for PowerPoint</vt:lpwstr>
  </property>
  <property fmtid="{D5CDD505-2E9C-101B-9397-08002B2CF9AE}" pid="5" name="LastSaved">
    <vt:filetime>2024-03-26T00:00:00Z</vt:filetime>
  </property>
  <property fmtid="{D5CDD505-2E9C-101B-9397-08002B2CF9AE}" pid="6" name="Producer">
    <vt:lpwstr>Adobe PDF Library 21.5.86</vt:lpwstr>
  </property>
</Properties>
</file>